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3545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jpe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1399208"/>
            <a:ext cx="3766245"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Call Home Electronics</a:t>
            </a:r>
            <a:endParaRPr lang="en-US" sz="2400" dirty="0"/>
          </a:p>
        </p:txBody>
      </p:sp>
      <p:sp>
        <p:nvSpPr>
          <p:cNvPr id="4" name="Text 1"/>
          <p:cNvSpPr/>
          <p:nvPr/>
        </p:nvSpPr>
        <p:spPr>
          <a:xfrm>
            <a:off x="3925119" y="1972791"/>
            <a:ext cx="4722763" cy="1389236"/>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Themeluar në vitin 2011 në Prishtinë, Republika e Kosovës, </a:t>
            </a:r>
            <a:r>
              <a:rPr lang="en-US" sz="950" b="1" dirty="0">
                <a:solidFill>
                  <a:srgbClr val="272525"/>
                </a:solidFill>
                <a:latin typeface="Inter" pitchFamily="34" charset="0"/>
                <a:ea typeface="Inter" pitchFamily="34" charset="-122"/>
                <a:cs typeface="Inter" pitchFamily="34" charset="-120"/>
              </a:rPr>
              <a:t>Call Home Electronics LLC (CHE LLC)</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është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pionier</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në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fushën</a:t>
            </a:r>
            <a:r>
              <a:rPr lang="en-US" sz="950" dirty="0">
                <a:solidFill>
                  <a:srgbClr val="272525"/>
                </a:solidFill>
                <a:latin typeface="Inter" pitchFamily="34" charset="0"/>
                <a:ea typeface="Inter" pitchFamily="34" charset="-122"/>
                <a:cs typeface="Inter" pitchFamily="34" charset="-120"/>
              </a:rPr>
              <a:t> e </a:t>
            </a:r>
            <a:r>
              <a:rPr lang="en-US" sz="950" dirty="0" err="1">
                <a:solidFill>
                  <a:srgbClr val="272525"/>
                </a:solidFill>
                <a:latin typeface="Inter" pitchFamily="34" charset="0"/>
                <a:ea typeface="Inter" pitchFamily="34" charset="-122"/>
                <a:cs typeface="Inter" pitchFamily="34" charset="-120"/>
              </a:rPr>
              <a:t>efiçencës</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energjisë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dhe</a:t>
            </a:r>
            <a:r>
              <a:rPr lang="en-US" sz="950" dirty="0">
                <a:solidFill>
                  <a:srgbClr val="272525"/>
                </a:solidFill>
                <a:latin typeface="Inter" pitchFamily="34" charset="0"/>
                <a:ea typeface="Inter" pitchFamily="34" charset="-122"/>
                <a:cs typeface="Inter" pitchFamily="34" charset="-120"/>
              </a:rPr>
              <a:t> zgjidhjeve të inteligjencës artificiale për ndërtesa dhe infrastrukturë. Me një vizion të qartë dhe angazhim të palëkundur ndaj qëndrueshmerisë, CHE LLC ka ndërtuar reputacionin e saj mbi projekte të suksesshme, klientë të kënaqur dhe teknologji të avancuar — duke shërbyer si biznese ashtu edhe familje në të gjithë Kosovën dhe më gjerë.</a:t>
            </a:r>
            <a:endParaRPr lang="en-US" sz="950" dirty="0"/>
          </a:p>
        </p:txBody>
      </p:sp>
      <p:sp>
        <p:nvSpPr>
          <p:cNvPr id="5" name="Shape 2"/>
          <p:cNvSpPr/>
          <p:nvPr/>
        </p:nvSpPr>
        <p:spPr>
          <a:xfrm>
            <a:off x="3925119" y="3506316"/>
            <a:ext cx="987400" cy="233214"/>
          </a:xfrm>
          <a:prstGeom prst="roundRect">
            <a:avLst>
              <a:gd name="adj" fmla="val 17872"/>
            </a:avLst>
          </a:prstGeom>
          <a:solidFill>
            <a:srgbClr val="DADBF1"/>
          </a:solidFill>
          <a:ln/>
        </p:spPr>
        <p:txBody>
          <a:bodyPr/>
          <a:lstStyle/>
          <a:p>
            <a:endParaRPr lang="en-US"/>
          </a:p>
        </p:txBody>
      </p:sp>
      <p:sp>
        <p:nvSpPr>
          <p:cNvPr id="6" name="Text 3"/>
          <p:cNvSpPr/>
          <p:nvPr/>
        </p:nvSpPr>
        <p:spPr>
          <a:xfrm>
            <a:off x="3999533" y="3543523"/>
            <a:ext cx="1295772" cy="158800"/>
          </a:xfrm>
          <a:prstGeom prst="rect">
            <a:avLst/>
          </a:prstGeom>
          <a:noFill/>
          <a:ln/>
        </p:spPr>
        <p:txBody>
          <a:bodyPr wrap="none" lIns="0" tIns="0" rIns="0" bIns="0" rtlCol="0" anchor="t"/>
          <a:lstStyle/>
          <a:p>
            <a:pPr marL="0" indent="0" algn="l">
              <a:lnSpc>
                <a:spcPct val="133000"/>
              </a:lnSpc>
              <a:buNone/>
            </a:pPr>
            <a:r>
              <a:rPr lang="en-US" sz="750" dirty="0">
                <a:solidFill>
                  <a:srgbClr val="272525"/>
                </a:solidFill>
                <a:latin typeface="Inter" pitchFamily="34" charset="0"/>
                <a:ea typeface="Inter" pitchFamily="34" charset="-122"/>
                <a:cs typeface="Inter" pitchFamily="34" charset="-120"/>
              </a:rPr>
              <a:t>THEMELUAR 2011</a:t>
            </a:r>
            <a:endParaRPr lang="en-US" sz="750" dirty="0"/>
          </a:p>
        </p:txBody>
      </p:sp>
      <p:sp>
        <p:nvSpPr>
          <p:cNvPr id="7" name="Shape 4"/>
          <p:cNvSpPr/>
          <p:nvPr/>
        </p:nvSpPr>
        <p:spPr>
          <a:xfrm>
            <a:off x="4974506" y="3501554"/>
            <a:ext cx="1134442" cy="242739"/>
          </a:xfrm>
          <a:prstGeom prst="roundRect">
            <a:avLst>
              <a:gd name="adj" fmla="val 17171"/>
            </a:avLst>
          </a:prstGeom>
          <a:noFill/>
          <a:ln w="4763">
            <a:solidFill>
              <a:srgbClr val="4950BC"/>
            </a:solidFill>
            <a:prstDash val="solid"/>
          </a:ln>
        </p:spPr>
        <p:txBody>
          <a:bodyPr/>
          <a:lstStyle/>
          <a:p>
            <a:endParaRPr lang="en-US"/>
          </a:p>
        </p:txBody>
      </p:sp>
      <p:sp>
        <p:nvSpPr>
          <p:cNvPr id="8" name="Text 5"/>
          <p:cNvSpPr/>
          <p:nvPr/>
        </p:nvSpPr>
        <p:spPr>
          <a:xfrm>
            <a:off x="5053682" y="3543523"/>
            <a:ext cx="1433289" cy="158800"/>
          </a:xfrm>
          <a:prstGeom prst="rect">
            <a:avLst/>
          </a:prstGeom>
          <a:noFill/>
          <a:ln/>
        </p:spPr>
        <p:txBody>
          <a:bodyPr wrap="none" lIns="0" tIns="0" rIns="0" bIns="0" rtlCol="0" anchor="t"/>
          <a:lstStyle/>
          <a:p>
            <a:pPr marL="0" indent="0" algn="l">
              <a:lnSpc>
                <a:spcPct val="133000"/>
              </a:lnSpc>
              <a:buNone/>
            </a:pPr>
            <a:r>
              <a:rPr lang="en-US" sz="750" dirty="0">
                <a:solidFill>
                  <a:srgbClr val="4950BC"/>
                </a:solidFill>
                <a:latin typeface="Inter" pitchFamily="34" charset="0"/>
                <a:ea typeface="Inter" pitchFamily="34" charset="-122"/>
                <a:cs typeface="Inter" pitchFamily="34" charset="-120"/>
              </a:rPr>
              <a:t>PRISHTINË, KOSOVË</a:t>
            </a:r>
            <a:endParaRPr lang="en-US" sz="750" dirty="0"/>
          </a:p>
        </p:txBody>
      </p:sp>
      <p:sp>
        <p:nvSpPr>
          <p:cNvPr id="9" name="Shape 6"/>
          <p:cNvSpPr/>
          <p:nvPr/>
        </p:nvSpPr>
        <p:spPr>
          <a:xfrm>
            <a:off x="6170935" y="3501554"/>
            <a:ext cx="1774180" cy="242739"/>
          </a:xfrm>
          <a:prstGeom prst="roundRect">
            <a:avLst>
              <a:gd name="adj" fmla="val 17171"/>
            </a:avLst>
          </a:prstGeom>
          <a:noFill/>
          <a:ln w="4763">
            <a:solidFill>
              <a:srgbClr val="4950BC"/>
            </a:solidFill>
            <a:prstDash val="solid"/>
          </a:ln>
        </p:spPr>
        <p:txBody>
          <a:bodyPr/>
          <a:lstStyle/>
          <a:p>
            <a:endParaRPr lang="en-US"/>
          </a:p>
        </p:txBody>
      </p:sp>
      <p:sp>
        <p:nvSpPr>
          <p:cNvPr id="10" name="Text 7"/>
          <p:cNvSpPr/>
          <p:nvPr/>
        </p:nvSpPr>
        <p:spPr>
          <a:xfrm>
            <a:off x="6250112" y="3543523"/>
            <a:ext cx="2073027" cy="158800"/>
          </a:xfrm>
          <a:prstGeom prst="rect">
            <a:avLst/>
          </a:prstGeom>
          <a:noFill/>
          <a:ln/>
        </p:spPr>
        <p:txBody>
          <a:bodyPr wrap="none" lIns="0" tIns="0" rIns="0" bIns="0" rtlCol="0" anchor="t"/>
          <a:lstStyle/>
          <a:p>
            <a:pPr marL="0" indent="0" algn="l">
              <a:lnSpc>
                <a:spcPct val="133000"/>
              </a:lnSpc>
              <a:buNone/>
            </a:pPr>
            <a:r>
              <a:rPr lang="en-US" sz="750" dirty="0">
                <a:solidFill>
                  <a:srgbClr val="4950BC"/>
                </a:solidFill>
                <a:latin typeface="Inter" pitchFamily="34" charset="0"/>
                <a:ea typeface="Inter" pitchFamily="34" charset="-122"/>
                <a:cs typeface="Inter" pitchFamily="34" charset="-120"/>
              </a:rPr>
              <a:t>DEGË NË STUTTGART, GJERMANI</a:t>
            </a:r>
            <a:endParaRPr lang="en-US" sz="750" dirty="0"/>
          </a:p>
        </p:txBody>
      </p:sp>
      <p:pic>
        <p:nvPicPr>
          <p:cNvPr id="11" name="Image 52">
            <a:extLst>
              <a:ext uri="{FF2B5EF4-FFF2-40B4-BE49-F238E27FC236}">
                <a16:creationId xmlns:a16="http://schemas.microsoft.com/office/drawing/2014/main" id="{35DF4C79-7F6C-6AD8-25CB-616BF66F0724}"/>
              </a:ext>
            </a:extLst>
          </p:cNvPr>
          <p:cNvPicPr>
            <a:picLocks/>
          </p:cNvPicPr>
          <p:nvPr/>
        </p:nvPicPr>
        <p:blipFill>
          <a:blip r:embed="rId4" cstate="print"/>
          <a:stretch>
            <a:fillRect/>
          </a:stretch>
        </p:blipFill>
        <p:spPr>
          <a:xfrm>
            <a:off x="5333984" y="97972"/>
            <a:ext cx="872684" cy="5021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056605" y="246385"/>
            <a:ext cx="3543672" cy="278532"/>
          </a:xfrm>
          <a:prstGeom prst="rect">
            <a:avLst/>
          </a:prstGeom>
          <a:noFill/>
          <a:ln/>
        </p:spPr>
        <p:txBody>
          <a:bodyPr wrap="none" lIns="0" tIns="0" rIns="0" bIns="0" rtlCol="0" anchor="t"/>
          <a:lstStyle/>
          <a:p>
            <a:pPr marL="0" indent="0" algn="l">
              <a:lnSpc>
                <a:spcPct val="104000"/>
              </a:lnSpc>
              <a:buNone/>
            </a:pPr>
            <a:r>
              <a:rPr lang="en-US" sz="1750" b="1" dirty="0">
                <a:solidFill>
                  <a:srgbClr val="000000"/>
                </a:solidFill>
                <a:latin typeface="Inter Bold" pitchFamily="34" charset="0"/>
                <a:ea typeface="Inter Bold" pitchFamily="34" charset="-122"/>
                <a:cs typeface="Inter Bold" pitchFamily="34" charset="-120"/>
              </a:rPr>
              <a:t>Shërbimet tona Profesionale</a:t>
            </a:r>
            <a:endParaRPr lang="en-US" sz="1750" dirty="0"/>
          </a:p>
        </p:txBody>
      </p:sp>
      <p:sp>
        <p:nvSpPr>
          <p:cNvPr id="3" name="Text 1"/>
          <p:cNvSpPr/>
          <p:nvPr/>
        </p:nvSpPr>
        <p:spPr>
          <a:xfrm>
            <a:off x="1056605" y="653058"/>
            <a:ext cx="7030715" cy="245120"/>
          </a:xfrm>
          <a:prstGeom prst="rect">
            <a:avLst/>
          </a:prstGeom>
          <a:noFill/>
          <a:ln/>
        </p:spPr>
        <p:txBody>
          <a:bodyPr wrap="square" lIns="0" tIns="0" rIns="0" bIns="0" rtlCol="0" anchor="t">
            <a:normAutofit/>
          </a:bodyPr>
          <a:lstStyle/>
          <a:p>
            <a:pPr marL="0" indent="0" algn="l">
              <a:lnSpc>
                <a:spcPct val="115000"/>
              </a:lnSpc>
              <a:buNone/>
            </a:pPr>
            <a:r>
              <a:rPr lang="en-US" sz="700" dirty="0">
                <a:solidFill>
                  <a:srgbClr val="272525"/>
                </a:solidFill>
                <a:latin typeface="Inter" pitchFamily="34" charset="0"/>
                <a:ea typeface="Inter" pitchFamily="34" charset="-122"/>
                <a:cs typeface="Inter" pitchFamily="34" charset="-120"/>
              </a:rPr>
              <a:t>Pas një dekade përvojë dhe suksesi të vazhdueshëm, CHE LLC ofron një gamë të plotë shërbimesh profesionale të adaptuara ndaj nevojave të klientëve publikë dhe privatë. Çdo zgjidhje është projektuar për të reduktuar kostot e energjisë, për të rritur komoditetin dhe për të kontribuar në një të ardhme më të qëndrueshme.</a:t>
            </a:r>
            <a:endParaRPr lang="en-US" sz="700" dirty="0"/>
          </a:p>
        </p:txBody>
      </p:sp>
      <p:pic>
        <p:nvPicPr>
          <p:cNvPr id="4" name="Image 0" descr="preencoded.png"/>
          <p:cNvPicPr>
            <a:picLocks noChangeAspect="1"/>
          </p:cNvPicPr>
          <p:nvPr/>
        </p:nvPicPr>
        <p:blipFill>
          <a:blip r:embed="rId3"/>
          <a:stretch>
            <a:fillRect/>
          </a:stretch>
        </p:blipFill>
        <p:spPr>
          <a:xfrm>
            <a:off x="1056605" y="970211"/>
            <a:ext cx="984572" cy="608484"/>
          </a:xfrm>
          <a:prstGeom prst="rect">
            <a:avLst/>
          </a:prstGeom>
        </p:spPr>
      </p:pic>
      <p:sp>
        <p:nvSpPr>
          <p:cNvPr id="5" name="Text 2"/>
          <p:cNvSpPr/>
          <p:nvPr/>
        </p:nvSpPr>
        <p:spPr>
          <a:xfrm>
            <a:off x="1056605" y="1658764"/>
            <a:ext cx="1697608" cy="278606"/>
          </a:xfrm>
          <a:prstGeom prst="rect">
            <a:avLst/>
          </a:prstGeom>
          <a:noFill/>
          <a:ln/>
        </p:spPr>
        <p:txBody>
          <a:bodyPr wrap="square" lIns="0" tIns="0" rIns="0" bIns="0" rtlCol="0" anchor="t">
            <a:normAutofit/>
          </a:bodyPr>
          <a:lstStyle/>
          <a:p>
            <a:pPr marL="0" indent="0" algn="l">
              <a:lnSpc>
                <a:spcPct val="104000"/>
              </a:lnSpc>
              <a:buNone/>
            </a:pPr>
            <a:r>
              <a:rPr lang="en-US" sz="850" b="1" dirty="0">
                <a:solidFill>
                  <a:srgbClr val="272525"/>
                </a:solidFill>
                <a:latin typeface="Inter Bold" pitchFamily="34" charset="0"/>
                <a:ea typeface="Inter Bold" pitchFamily="34" charset="-122"/>
                <a:cs typeface="Inter Bold" pitchFamily="34" charset="-120"/>
              </a:rPr>
              <a:t>Sisteme Solare ON dhe OFF Grid</a:t>
            </a:r>
            <a:endParaRPr lang="en-US" sz="850" dirty="0"/>
          </a:p>
        </p:txBody>
      </p:sp>
      <p:sp>
        <p:nvSpPr>
          <p:cNvPr id="6" name="Text 3"/>
          <p:cNvSpPr/>
          <p:nvPr/>
        </p:nvSpPr>
        <p:spPr>
          <a:xfrm>
            <a:off x="1056605" y="1975768"/>
            <a:ext cx="1697608" cy="980480"/>
          </a:xfrm>
          <a:prstGeom prst="rect">
            <a:avLst/>
          </a:prstGeom>
          <a:noFill/>
          <a:ln/>
        </p:spPr>
        <p:txBody>
          <a:bodyPr wrap="square" lIns="0" tIns="0" rIns="0" bIns="0" rtlCol="0" anchor="t">
            <a:normAutofit/>
          </a:bodyPr>
          <a:lstStyle/>
          <a:p>
            <a:pPr marL="0" indent="0" algn="l">
              <a:lnSpc>
                <a:spcPct val="115000"/>
              </a:lnSpc>
              <a:buNone/>
            </a:pPr>
            <a:r>
              <a:rPr lang="en-US" sz="700" dirty="0">
                <a:solidFill>
                  <a:srgbClr val="272525"/>
                </a:solidFill>
                <a:latin typeface="Inter" pitchFamily="34" charset="0"/>
                <a:ea typeface="Inter" pitchFamily="34" charset="-122"/>
                <a:cs typeface="Inter" pitchFamily="34" charset="-120"/>
              </a:rPr>
              <a:t>Projektojmë dhe instalojmë sisteme fotovoltaike të lidhura me rrjetin elektrik (ON Grid) dhe të pavarura (OFF Grid), duke siguruar prodhim të qëndrueshëm të </a:t>
            </a:r>
            <a:r>
              <a:rPr lang="en-US" sz="700" dirty="0" err="1">
                <a:solidFill>
                  <a:srgbClr val="272525"/>
                </a:solidFill>
                <a:latin typeface="Inter" pitchFamily="34" charset="0"/>
                <a:ea typeface="Inter" pitchFamily="34" charset="-122"/>
                <a:cs typeface="Inter" pitchFamily="34" charset="-120"/>
              </a:rPr>
              <a:t>energjisë</a:t>
            </a:r>
            <a:r>
              <a:rPr lang="en-US" sz="700" dirty="0">
                <a:solidFill>
                  <a:srgbClr val="272525"/>
                </a:solidFill>
                <a:latin typeface="Inter" pitchFamily="34" charset="0"/>
                <a:ea typeface="Inter" pitchFamily="34" charset="-122"/>
                <a:cs typeface="Inter" pitchFamily="34" charset="-120"/>
              </a:rPr>
              <a:t> </a:t>
            </a:r>
            <a:r>
              <a:rPr lang="en-US" sz="700" dirty="0" err="1">
                <a:solidFill>
                  <a:srgbClr val="272525"/>
                </a:solidFill>
                <a:latin typeface="Inter" pitchFamily="34" charset="0"/>
                <a:ea typeface="Inter" pitchFamily="34" charset="-122"/>
                <a:cs typeface="Inter" pitchFamily="34" charset="-120"/>
              </a:rPr>
              <a:t>solare</a:t>
            </a:r>
            <a:r>
              <a:rPr lang="en-US" sz="700" dirty="0">
                <a:solidFill>
                  <a:srgbClr val="272525"/>
                </a:solidFill>
                <a:latin typeface="Inter" pitchFamily="34" charset="0"/>
                <a:ea typeface="Inter" pitchFamily="34" charset="-122"/>
                <a:cs typeface="Inter" pitchFamily="34" charset="-120"/>
              </a:rPr>
              <a:t> për banesa, biznese dhe institucione publike. Çdo instalim optimizohet sipas nevojave specifike të klientit.</a:t>
            </a:r>
            <a:endParaRPr lang="en-US" sz="700" dirty="0"/>
          </a:p>
        </p:txBody>
      </p:sp>
      <p:pic>
        <p:nvPicPr>
          <p:cNvPr id="7" name="Image 1" descr="preencoded.png"/>
          <p:cNvPicPr>
            <a:picLocks noChangeAspect="1"/>
          </p:cNvPicPr>
          <p:nvPr/>
        </p:nvPicPr>
        <p:blipFill>
          <a:blip r:embed="rId4"/>
          <a:stretch>
            <a:fillRect/>
          </a:stretch>
        </p:blipFill>
        <p:spPr>
          <a:xfrm>
            <a:off x="2834283" y="970211"/>
            <a:ext cx="984572" cy="608484"/>
          </a:xfrm>
          <a:prstGeom prst="rect">
            <a:avLst/>
          </a:prstGeom>
        </p:spPr>
      </p:pic>
      <p:sp>
        <p:nvSpPr>
          <p:cNvPr id="8" name="Text 4"/>
          <p:cNvSpPr/>
          <p:nvPr/>
        </p:nvSpPr>
        <p:spPr>
          <a:xfrm>
            <a:off x="2834283" y="1658764"/>
            <a:ext cx="1697608" cy="278606"/>
          </a:xfrm>
          <a:prstGeom prst="rect">
            <a:avLst/>
          </a:prstGeom>
          <a:noFill/>
          <a:ln/>
        </p:spPr>
        <p:txBody>
          <a:bodyPr wrap="square" lIns="0" tIns="0" rIns="0" bIns="0" rtlCol="0" anchor="t">
            <a:normAutofit/>
          </a:bodyPr>
          <a:lstStyle/>
          <a:p>
            <a:pPr marL="0" indent="0" algn="l">
              <a:lnSpc>
                <a:spcPct val="104000"/>
              </a:lnSpc>
              <a:buNone/>
            </a:pPr>
            <a:r>
              <a:rPr lang="en-US" sz="850" b="1" dirty="0">
                <a:solidFill>
                  <a:srgbClr val="272525"/>
                </a:solidFill>
                <a:latin typeface="Inter Bold" pitchFamily="34" charset="0"/>
                <a:ea typeface="Inter Bold" pitchFamily="34" charset="-122"/>
                <a:cs typeface="Inter Bold" pitchFamily="34" charset="-120"/>
              </a:rPr>
              <a:t>Ndriçim Solar &amp; Inteligjent Eksterior</a:t>
            </a:r>
            <a:endParaRPr lang="en-US" sz="850" dirty="0"/>
          </a:p>
        </p:txBody>
      </p:sp>
      <p:sp>
        <p:nvSpPr>
          <p:cNvPr id="9" name="Text 5"/>
          <p:cNvSpPr/>
          <p:nvPr/>
        </p:nvSpPr>
        <p:spPr>
          <a:xfrm>
            <a:off x="2834283" y="1975768"/>
            <a:ext cx="1697608" cy="857920"/>
          </a:xfrm>
          <a:prstGeom prst="rect">
            <a:avLst/>
          </a:prstGeom>
          <a:noFill/>
          <a:ln/>
        </p:spPr>
        <p:txBody>
          <a:bodyPr wrap="square" lIns="0" tIns="0" rIns="0" bIns="0" rtlCol="0" anchor="t">
            <a:normAutofit/>
          </a:bodyPr>
          <a:lstStyle/>
          <a:p>
            <a:pPr marL="0" indent="0" algn="l">
              <a:lnSpc>
                <a:spcPct val="115000"/>
              </a:lnSpc>
              <a:buNone/>
            </a:pPr>
            <a:r>
              <a:rPr lang="en-US" sz="700" dirty="0">
                <a:solidFill>
                  <a:srgbClr val="272525"/>
                </a:solidFill>
                <a:latin typeface="Inter" pitchFamily="34" charset="0"/>
                <a:ea typeface="Inter" pitchFamily="34" charset="-122"/>
                <a:cs typeface="Inter" pitchFamily="34" charset="-120"/>
              </a:rPr>
              <a:t>Ofrojmë zgjidhje moderne ndriçimi për rrugë, parqe dhe hapësira publike duke përdorur </a:t>
            </a:r>
            <a:r>
              <a:rPr lang="en-US" sz="700" dirty="0" err="1">
                <a:solidFill>
                  <a:srgbClr val="272525"/>
                </a:solidFill>
                <a:latin typeface="Inter" pitchFamily="34" charset="0"/>
                <a:ea typeface="Inter" pitchFamily="34" charset="-122"/>
                <a:cs typeface="Inter" pitchFamily="34" charset="-120"/>
              </a:rPr>
              <a:t>panele</a:t>
            </a:r>
            <a:r>
              <a:rPr lang="en-US" sz="700" dirty="0">
                <a:solidFill>
                  <a:srgbClr val="272525"/>
                </a:solidFill>
                <a:latin typeface="Inter" pitchFamily="34" charset="0"/>
                <a:ea typeface="Inter" pitchFamily="34" charset="-122"/>
                <a:cs typeface="Inter" pitchFamily="34" charset="-120"/>
              </a:rPr>
              <a:t> </a:t>
            </a:r>
            <a:r>
              <a:rPr lang="en-US" sz="700" dirty="0" err="1">
                <a:solidFill>
                  <a:srgbClr val="272525"/>
                </a:solidFill>
                <a:latin typeface="Inter" pitchFamily="34" charset="0"/>
                <a:ea typeface="Inter" pitchFamily="34" charset="-122"/>
                <a:cs typeface="Inter" pitchFamily="34" charset="-120"/>
              </a:rPr>
              <a:t>solare</a:t>
            </a:r>
            <a:r>
              <a:rPr lang="en-US" sz="700" dirty="0">
                <a:solidFill>
                  <a:srgbClr val="272525"/>
                </a:solidFill>
                <a:latin typeface="Inter" pitchFamily="34" charset="0"/>
                <a:ea typeface="Inter" pitchFamily="34" charset="-122"/>
                <a:cs typeface="Inter" pitchFamily="34" charset="-120"/>
              </a:rPr>
              <a:t> dhe sisteme të menaxhimit inteligjent të dritës. Kjo zvogëlon konsumin e energjisë dhe kostot operative të komunave dhe bizneseve.</a:t>
            </a:r>
            <a:endParaRPr lang="en-US" sz="700" dirty="0"/>
          </a:p>
        </p:txBody>
      </p:sp>
      <p:pic>
        <p:nvPicPr>
          <p:cNvPr id="10" name="Image 2" descr="preencoded.png"/>
          <p:cNvPicPr>
            <a:picLocks noChangeAspect="1"/>
          </p:cNvPicPr>
          <p:nvPr/>
        </p:nvPicPr>
        <p:blipFill>
          <a:blip r:embed="rId5"/>
          <a:stretch>
            <a:fillRect/>
          </a:stretch>
        </p:blipFill>
        <p:spPr>
          <a:xfrm>
            <a:off x="4611960" y="970211"/>
            <a:ext cx="984572" cy="608484"/>
          </a:xfrm>
          <a:prstGeom prst="rect">
            <a:avLst/>
          </a:prstGeom>
        </p:spPr>
      </p:pic>
      <p:sp>
        <p:nvSpPr>
          <p:cNvPr id="11" name="Text 6"/>
          <p:cNvSpPr/>
          <p:nvPr/>
        </p:nvSpPr>
        <p:spPr>
          <a:xfrm>
            <a:off x="4611960" y="1658764"/>
            <a:ext cx="1697608" cy="278606"/>
          </a:xfrm>
          <a:prstGeom prst="rect">
            <a:avLst/>
          </a:prstGeom>
          <a:noFill/>
          <a:ln/>
        </p:spPr>
        <p:txBody>
          <a:bodyPr wrap="square" lIns="0" tIns="0" rIns="0" bIns="0" rtlCol="0" anchor="t">
            <a:normAutofit/>
          </a:bodyPr>
          <a:lstStyle/>
          <a:p>
            <a:pPr marL="0" indent="0" algn="l">
              <a:lnSpc>
                <a:spcPct val="104000"/>
              </a:lnSpc>
              <a:buNone/>
            </a:pPr>
            <a:r>
              <a:rPr lang="en-US" sz="850" b="1" dirty="0">
                <a:solidFill>
                  <a:srgbClr val="272525"/>
                </a:solidFill>
                <a:latin typeface="Inter Bold" pitchFamily="34" charset="0"/>
                <a:ea typeface="Inter Bold" pitchFamily="34" charset="-122"/>
                <a:cs typeface="Inter Bold" pitchFamily="34" charset="-120"/>
              </a:rPr>
              <a:t>Sisteme të Menaxhimit të Ndërtesave (BMS)</a:t>
            </a:r>
            <a:endParaRPr lang="en-US" sz="850" dirty="0"/>
          </a:p>
        </p:txBody>
      </p:sp>
      <p:sp>
        <p:nvSpPr>
          <p:cNvPr id="12" name="Text 7"/>
          <p:cNvSpPr/>
          <p:nvPr/>
        </p:nvSpPr>
        <p:spPr>
          <a:xfrm>
            <a:off x="4611960" y="1975768"/>
            <a:ext cx="1697608" cy="980480"/>
          </a:xfrm>
          <a:prstGeom prst="rect">
            <a:avLst/>
          </a:prstGeom>
          <a:noFill/>
          <a:ln/>
        </p:spPr>
        <p:txBody>
          <a:bodyPr wrap="square" lIns="0" tIns="0" rIns="0" bIns="0" rtlCol="0" anchor="t">
            <a:normAutofit/>
          </a:bodyPr>
          <a:lstStyle/>
          <a:p>
            <a:pPr marL="0" indent="0" algn="l">
              <a:lnSpc>
                <a:spcPct val="115000"/>
              </a:lnSpc>
              <a:buNone/>
            </a:pPr>
            <a:r>
              <a:rPr lang="en-US" sz="700" dirty="0">
                <a:solidFill>
                  <a:srgbClr val="272525"/>
                </a:solidFill>
                <a:latin typeface="Inter" pitchFamily="34" charset="0"/>
                <a:ea typeface="Inter" pitchFamily="34" charset="-122"/>
                <a:cs typeface="Inter" pitchFamily="34" charset="-120"/>
              </a:rPr>
              <a:t>Sistemet tona BMS automatizojnë dhe optimizojnë konsumin e energjisë brenda ndërtesave — duke kontrolluar ngrohjen, ftohjen, ventilimin dhe ndriçimin — me reduktim të provuar të konsumit energjetik deri në </a:t>
            </a:r>
            <a:r>
              <a:rPr lang="en-US" sz="700" b="1" dirty="0">
                <a:solidFill>
                  <a:srgbClr val="272525"/>
                </a:solidFill>
                <a:latin typeface="Inter" pitchFamily="34" charset="0"/>
                <a:ea typeface="Inter" pitchFamily="34" charset="-122"/>
                <a:cs typeface="Inter" pitchFamily="34" charset="-120"/>
              </a:rPr>
              <a:t>30–60%</a:t>
            </a:r>
            <a:r>
              <a:rPr lang="en-US" sz="700" dirty="0">
                <a:solidFill>
                  <a:srgbClr val="272525"/>
                </a:solidFill>
                <a:latin typeface="Inter" pitchFamily="34" charset="0"/>
                <a:ea typeface="Inter" pitchFamily="34" charset="-122"/>
                <a:cs typeface="Inter" pitchFamily="34" charset="-120"/>
              </a:rPr>
              <a:t>. Rezultati: kursime domethënëse dhe gjurmë karboni shumë më e vogël.</a:t>
            </a:r>
            <a:endParaRPr lang="en-US" sz="700" dirty="0"/>
          </a:p>
        </p:txBody>
      </p:sp>
      <p:pic>
        <p:nvPicPr>
          <p:cNvPr id="13" name="Image 3" descr="preencoded.png"/>
          <p:cNvPicPr>
            <a:picLocks noChangeAspect="1"/>
          </p:cNvPicPr>
          <p:nvPr/>
        </p:nvPicPr>
        <p:blipFill>
          <a:blip r:embed="rId6"/>
          <a:stretch>
            <a:fillRect/>
          </a:stretch>
        </p:blipFill>
        <p:spPr>
          <a:xfrm>
            <a:off x="6389638" y="970211"/>
            <a:ext cx="984647" cy="608484"/>
          </a:xfrm>
          <a:prstGeom prst="rect">
            <a:avLst/>
          </a:prstGeom>
        </p:spPr>
      </p:pic>
      <p:sp>
        <p:nvSpPr>
          <p:cNvPr id="14" name="Text 8"/>
          <p:cNvSpPr/>
          <p:nvPr/>
        </p:nvSpPr>
        <p:spPr>
          <a:xfrm>
            <a:off x="6389638" y="1658764"/>
            <a:ext cx="1697682" cy="278606"/>
          </a:xfrm>
          <a:prstGeom prst="rect">
            <a:avLst/>
          </a:prstGeom>
          <a:noFill/>
          <a:ln/>
        </p:spPr>
        <p:txBody>
          <a:bodyPr wrap="square" lIns="0" tIns="0" rIns="0" bIns="0" rtlCol="0" anchor="t">
            <a:normAutofit/>
          </a:bodyPr>
          <a:lstStyle/>
          <a:p>
            <a:pPr marL="0" indent="0" algn="l">
              <a:lnSpc>
                <a:spcPct val="104000"/>
              </a:lnSpc>
              <a:buNone/>
            </a:pPr>
            <a:r>
              <a:rPr lang="en-US" sz="850" b="1" dirty="0">
                <a:solidFill>
                  <a:srgbClr val="272525"/>
                </a:solidFill>
                <a:latin typeface="Inter Bold" pitchFamily="34" charset="0"/>
                <a:ea typeface="Inter Bold" pitchFamily="34" charset="-122"/>
                <a:cs typeface="Inter Bold" pitchFamily="34" charset="-120"/>
              </a:rPr>
              <a:t>Smart Home &amp; Automatizim Sigurie</a:t>
            </a:r>
            <a:endParaRPr lang="en-US" sz="850" dirty="0"/>
          </a:p>
        </p:txBody>
      </p:sp>
      <p:sp>
        <p:nvSpPr>
          <p:cNvPr id="15" name="Text 9"/>
          <p:cNvSpPr/>
          <p:nvPr/>
        </p:nvSpPr>
        <p:spPr>
          <a:xfrm>
            <a:off x="6389638" y="1975768"/>
            <a:ext cx="1697682" cy="980480"/>
          </a:xfrm>
          <a:prstGeom prst="rect">
            <a:avLst/>
          </a:prstGeom>
          <a:noFill/>
          <a:ln/>
        </p:spPr>
        <p:txBody>
          <a:bodyPr wrap="square" lIns="0" tIns="0" rIns="0" bIns="0" rtlCol="0" anchor="t">
            <a:normAutofit/>
          </a:bodyPr>
          <a:lstStyle/>
          <a:p>
            <a:pPr marL="0" indent="0" algn="l">
              <a:lnSpc>
                <a:spcPct val="115000"/>
              </a:lnSpc>
              <a:buNone/>
            </a:pPr>
            <a:r>
              <a:rPr lang="en-US" sz="700" dirty="0">
                <a:solidFill>
                  <a:srgbClr val="272525"/>
                </a:solidFill>
                <a:latin typeface="Inter" pitchFamily="34" charset="0"/>
                <a:ea typeface="Inter" pitchFamily="34" charset="-122"/>
                <a:cs typeface="Inter" pitchFamily="34" charset="-120"/>
              </a:rPr>
              <a:t>Nga shtëpitë inteligjente me monitorim të paneleve diellore nga aplikacioni, deri te sistemet e ndriçimit emergjent dhe sisteme të avancuara të sigurisë dhe automatizimit — CHE LLC ofron zgjidhje gjithëpërfshirëse për jetesë dhe punë më të sigurt, më komode dhe energjetikisht efikase.</a:t>
            </a:r>
            <a:endParaRPr lang="en-US" sz="700" dirty="0"/>
          </a:p>
        </p:txBody>
      </p:sp>
      <p:sp>
        <p:nvSpPr>
          <p:cNvPr id="16" name="Text 10"/>
          <p:cNvSpPr/>
          <p:nvPr/>
        </p:nvSpPr>
        <p:spPr>
          <a:xfrm>
            <a:off x="1653332" y="3607743"/>
            <a:ext cx="1096640" cy="222870"/>
          </a:xfrm>
          <a:prstGeom prst="rect">
            <a:avLst/>
          </a:prstGeom>
          <a:noFill/>
          <a:ln/>
        </p:spPr>
        <p:txBody>
          <a:bodyPr wrap="none" lIns="0" tIns="0" rIns="0" bIns="0" rtlCol="0" anchor="t"/>
          <a:lstStyle/>
          <a:p>
            <a:pPr marL="0" indent="0" algn="ctr">
              <a:lnSpc>
                <a:spcPct val="83000"/>
              </a:lnSpc>
              <a:buNone/>
            </a:pPr>
            <a:r>
              <a:rPr lang="en-US" sz="1750" b="1" dirty="0">
                <a:solidFill>
                  <a:srgbClr val="272525"/>
                </a:solidFill>
                <a:latin typeface="Inter Bold" pitchFamily="34" charset="0"/>
                <a:ea typeface="Inter Bold" pitchFamily="34" charset="-122"/>
                <a:cs typeface="Inter Bold" pitchFamily="34" charset="-120"/>
              </a:rPr>
              <a:t>60%</a:t>
            </a:r>
            <a:endParaRPr lang="en-US" sz="1750" dirty="0"/>
          </a:p>
        </p:txBody>
      </p:sp>
      <p:pic>
        <p:nvPicPr>
          <p:cNvPr id="17" name="Image 4" descr="preencoded.png"/>
          <p:cNvPicPr>
            <a:picLocks noChangeAspect="1"/>
          </p:cNvPicPr>
          <p:nvPr/>
        </p:nvPicPr>
        <p:blipFill>
          <a:blip r:embed="rId7"/>
          <a:stretch>
            <a:fillRect/>
          </a:stretch>
        </p:blipFill>
        <p:spPr>
          <a:xfrm>
            <a:off x="1533004" y="3050530"/>
            <a:ext cx="1337370" cy="1337370"/>
          </a:xfrm>
          <a:prstGeom prst="rect">
            <a:avLst/>
          </a:prstGeom>
        </p:spPr>
      </p:pic>
      <p:sp>
        <p:nvSpPr>
          <p:cNvPr id="18" name="Text 11"/>
          <p:cNvSpPr/>
          <p:nvPr/>
        </p:nvSpPr>
        <p:spPr>
          <a:xfrm>
            <a:off x="1644476" y="4474220"/>
            <a:ext cx="1114425" cy="139303"/>
          </a:xfrm>
          <a:prstGeom prst="rect">
            <a:avLst/>
          </a:prstGeom>
          <a:noFill/>
          <a:ln/>
        </p:spPr>
        <p:txBody>
          <a:bodyPr wrap="none" lIns="0" tIns="0" rIns="0" bIns="0" rtlCol="0" anchor="t"/>
          <a:lstStyle/>
          <a:p>
            <a:pPr marL="0" indent="0" algn="ctr">
              <a:lnSpc>
                <a:spcPct val="104000"/>
              </a:lnSpc>
              <a:buNone/>
            </a:pPr>
            <a:r>
              <a:rPr lang="en-US" sz="850" b="1" dirty="0">
                <a:solidFill>
                  <a:srgbClr val="272525"/>
                </a:solidFill>
                <a:latin typeface="Inter Bold" pitchFamily="34" charset="0"/>
                <a:ea typeface="Inter Bold" pitchFamily="34" charset="-122"/>
                <a:cs typeface="Inter Bold" pitchFamily="34" charset="-120"/>
              </a:rPr>
              <a:t>Reduktim Energjie</a:t>
            </a:r>
            <a:endParaRPr lang="en-US" sz="850" dirty="0"/>
          </a:p>
        </p:txBody>
      </p:sp>
      <p:sp>
        <p:nvSpPr>
          <p:cNvPr id="19" name="Text 12"/>
          <p:cNvSpPr/>
          <p:nvPr/>
        </p:nvSpPr>
        <p:spPr>
          <a:xfrm>
            <a:off x="1056605" y="4651921"/>
            <a:ext cx="2290167" cy="245120"/>
          </a:xfrm>
          <a:prstGeom prst="rect">
            <a:avLst/>
          </a:prstGeom>
          <a:noFill/>
          <a:ln/>
        </p:spPr>
        <p:txBody>
          <a:bodyPr wrap="square" lIns="0" tIns="0" rIns="0" bIns="0" rtlCol="0" anchor="t">
            <a:normAutofit/>
          </a:bodyPr>
          <a:lstStyle/>
          <a:p>
            <a:pPr marL="0" indent="0" algn="ctr">
              <a:lnSpc>
                <a:spcPct val="115000"/>
              </a:lnSpc>
              <a:buNone/>
            </a:pPr>
            <a:r>
              <a:rPr lang="en-US" sz="700" dirty="0">
                <a:solidFill>
                  <a:srgbClr val="272525"/>
                </a:solidFill>
                <a:latin typeface="Inter" pitchFamily="34" charset="0"/>
                <a:ea typeface="Inter" pitchFamily="34" charset="-122"/>
                <a:cs typeface="Inter" pitchFamily="34" charset="-120"/>
              </a:rPr>
              <a:t>Sistemet BMS reduktojnë konsumin e energjisë deri në 60% në ndërtesa komerciale dhe residenciale.</a:t>
            </a:r>
            <a:endParaRPr lang="en-US" sz="700" dirty="0"/>
          </a:p>
        </p:txBody>
      </p:sp>
      <p:sp>
        <p:nvSpPr>
          <p:cNvPr id="20" name="Text 13"/>
          <p:cNvSpPr/>
          <p:nvPr/>
        </p:nvSpPr>
        <p:spPr>
          <a:xfrm>
            <a:off x="4023568" y="3607743"/>
            <a:ext cx="1096640" cy="222870"/>
          </a:xfrm>
          <a:prstGeom prst="rect">
            <a:avLst/>
          </a:prstGeom>
          <a:noFill/>
          <a:ln/>
        </p:spPr>
        <p:txBody>
          <a:bodyPr wrap="none" lIns="0" tIns="0" rIns="0" bIns="0" rtlCol="0" anchor="t"/>
          <a:lstStyle/>
          <a:p>
            <a:pPr marL="0" indent="0" algn="ctr">
              <a:lnSpc>
                <a:spcPct val="83000"/>
              </a:lnSpc>
              <a:buNone/>
            </a:pPr>
            <a:r>
              <a:rPr lang="en-US" sz="1750" b="1" dirty="0">
                <a:solidFill>
                  <a:srgbClr val="272525"/>
                </a:solidFill>
                <a:latin typeface="Inter Bold" pitchFamily="34" charset="0"/>
                <a:ea typeface="Inter Bold" pitchFamily="34" charset="-122"/>
                <a:cs typeface="Inter Bold" pitchFamily="34" charset="-120"/>
              </a:rPr>
              <a:t>13+</a:t>
            </a:r>
            <a:endParaRPr lang="en-US" sz="1750" dirty="0"/>
          </a:p>
        </p:txBody>
      </p:sp>
      <p:pic>
        <p:nvPicPr>
          <p:cNvPr id="21" name="Image 5" descr="preencoded.png"/>
          <p:cNvPicPr>
            <a:picLocks noChangeAspect="1"/>
          </p:cNvPicPr>
          <p:nvPr/>
        </p:nvPicPr>
        <p:blipFill>
          <a:blip r:embed="rId8"/>
          <a:stretch>
            <a:fillRect/>
          </a:stretch>
        </p:blipFill>
        <p:spPr>
          <a:xfrm>
            <a:off x="3903241" y="3050530"/>
            <a:ext cx="1337370" cy="1337370"/>
          </a:xfrm>
          <a:prstGeom prst="rect">
            <a:avLst/>
          </a:prstGeom>
        </p:spPr>
      </p:pic>
      <p:sp>
        <p:nvSpPr>
          <p:cNvPr id="22" name="Text 14"/>
          <p:cNvSpPr/>
          <p:nvPr/>
        </p:nvSpPr>
        <p:spPr>
          <a:xfrm>
            <a:off x="4014713" y="4474220"/>
            <a:ext cx="1114425" cy="139303"/>
          </a:xfrm>
          <a:prstGeom prst="rect">
            <a:avLst/>
          </a:prstGeom>
          <a:noFill/>
          <a:ln/>
        </p:spPr>
        <p:txBody>
          <a:bodyPr wrap="none" lIns="0" tIns="0" rIns="0" bIns="0" rtlCol="0" anchor="t"/>
          <a:lstStyle/>
          <a:p>
            <a:pPr marL="0" indent="0" algn="ctr">
              <a:lnSpc>
                <a:spcPct val="104000"/>
              </a:lnSpc>
              <a:buNone/>
            </a:pPr>
            <a:r>
              <a:rPr lang="en-US" sz="850" b="1" dirty="0">
                <a:solidFill>
                  <a:srgbClr val="272525"/>
                </a:solidFill>
                <a:latin typeface="Inter Bold" pitchFamily="34" charset="0"/>
                <a:ea typeface="Inter Bold" pitchFamily="34" charset="-122"/>
                <a:cs typeface="Inter Bold" pitchFamily="34" charset="-120"/>
              </a:rPr>
              <a:t>Vite Eksperiencë</a:t>
            </a:r>
            <a:endParaRPr lang="en-US" sz="850" dirty="0"/>
          </a:p>
        </p:txBody>
      </p:sp>
      <p:sp>
        <p:nvSpPr>
          <p:cNvPr id="23" name="Text 15"/>
          <p:cNvSpPr/>
          <p:nvPr/>
        </p:nvSpPr>
        <p:spPr>
          <a:xfrm>
            <a:off x="3426842" y="4651921"/>
            <a:ext cx="2290167" cy="245120"/>
          </a:xfrm>
          <a:prstGeom prst="rect">
            <a:avLst/>
          </a:prstGeom>
          <a:noFill/>
          <a:ln/>
        </p:spPr>
        <p:txBody>
          <a:bodyPr wrap="square" lIns="0" tIns="0" rIns="0" bIns="0" rtlCol="0" anchor="t">
            <a:normAutofit/>
          </a:bodyPr>
          <a:lstStyle/>
          <a:p>
            <a:pPr marL="0" indent="0" algn="ctr">
              <a:lnSpc>
                <a:spcPct val="115000"/>
              </a:lnSpc>
              <a:buNone/>
            </a:pPr>
            <a:r>
              <a:rPr lang="en-US" sz="700" dirty="0">
                <a:solidFill>
                  <a:srgbClr val="272525"/>
                </a:solidFill>
                <a:latin typeface="Inter" pitchFamily="34" charset="0"/>
                <a:ea typeface="Inter" pitchFamily="34" charset="-122"/>
                <a:cs typeface="Inter" pitchFamily="34" charset="-120"/>
              </a:rPr>
              <a:t>Mbi 13 vite aktivitet të suksesshëm në tregun kosovar dhe ndërkombëtar, duke filluar nga 2011.</a:t>
            </a:r>
            <a:endParaRPr lang="en-US" sz="700" dirty="0"/>
          </a:p>
        </p:txBody>
      </p:sp>
      <p:sp>
        <p:nvSpPr>
          <p:cNvPr id="24" name="Text 16"/>
          <p:cNvSpPr/>
          <p:nvPr/>
        </p:nvSpPr>
        <p:spPr>
          <a:xfrm>
            <a:off x="6393805" y="3607743"/>
            <a:ext cx="1096640" cy="222870"/>
          </a:xfrm>
          <a:prstGeom prst="rect">
            <a:avLst/>
          </a:prstGeom>
          <a:noFill/>
          <a:ln/>
        </p:spPr>
        <p:txBody>
          <a:bodyPr wrap="none" lIns="0" tIns="0" rIns="0" bIns="0" rtlCol="0" anchor="t"/>
          <a:lstStyle/>
          <a:p>
            <a:pPr marL="0" indent="0" algn="ctr">
              <a:lnSpc>
                <a:spcPct val="83000"/>
              </a:lnSpc>
              <a:buNone/>
            </a:pPr>
            <a:r>
              <a:rPr lang="en-US" sz="1750" b="1" dirty="0">
                <a:solidFill>
                  <a:srgbClr val="272525"/>
                </a:solidFill>
                <a:latin typeface="Inter Bold" pitchFamily="34" charset="0"/>
                <a:ea typeface="Inter Bold" pitchFamily="34" charset="-122"/>
                <a:cs typeface="Inter Bold" pitchFamily="34" charset="-120"/>
              </a:rPr>
              <a:t>2</a:t>
            </a:r>
            <a:endParaRPr lang="en-US" sz="1750" dirty="0"/>
          </a:p>
        </p:txBody>
      </p:sp>
      <p:pic>
        <p:nvPicPr>
          <p:cNvPr id="25" name="Image 6" descr="preencoded.png"/>
          <p:cNvPicPr>
            <a:picLocks noChangeAspect="1"/>
          </p:cNvPicPr>
          <p:nvPr/>
        </p:nvPicPr>
        <p:blipFill>
          <a:blip r:embed="rId9"/>
          <a:stretch>
            <a:fillRect/>
          </a:stretch>
        </p:blipFill>
        <p:spPr>
          <a:xfrm>
            <a:off x="6273478" y="3050530"/>
            <a:ext cx="1337370" cy="1337370"/>
          </a:xfrm>
          <a:prstGeom prst="rect">
            <a:avLst/>
          </a:prstGeom>
        </p:spPr>
      </p:pic>
      <p:sp>
        <p:nvSpPr>
          <p:cNvPr id="26" name="Text 17"/>
          <p:cNvSpPr/>
          <p:nvPr/>
        </p:nvSpPr>
        <p:spPr>
          <a:xfrm>
            <a:off x="6384950" y="4474220"/>
            <a:ext cx="1114425" cy="139303"/>
          </a:xfrm>
          <a:prstGeom prst="rect">
            <a:avLst/>
          </a:prstGeom>
          <a:noFill/>
          <a:ln/>
        </p:spPr>
        <p:txBody>
          <a:bodyPr wrap="none" lIns="0" tIns="0" rIns="0" bIns="0" rtlCol="0" anchor="t"/>
          <a:lstStyle/>
          <a:p>
            <a:pPr marL="0" indent="0" algn="ctr">
              <a:lnSpc>
                <a:spcPct val="104000"/>
              </a:lnSpc>
              <a:buNone/>
            </a:pPr>
            <a:r>
              <a:rPr lang="en-US" sz="850" b="1" dirty="0">
                <a:solidFill>
                  <a:srgbClr val="272525"/>
                </a:solidFill>
                <a:latin typeface="Inter Bold" pitchFamily="34" charset="0"/>
                <a:ea typeface="Inter Bold" pitchFamily="34" charset="-122"/>
                <a:cs typeface="Inter Bold" pitchFamily="34" charset="-120"/>
              </a:rPr>
              <a:t>Zyra Aktive</a:t>
            </a:r>
            <a:endParaRPr lang="en-US" sz="850" dirty="0"/>
          </a:p>
        </p:txBody>
      </p:sp>
      <p:sp>
        <p:nvSpPr>
          <p:cNvPr id="27" name="Text 18"/>
          <p:cNvSpPr/>
          <p:nvPr/>
        </p:nvSpPr>
        <p:spPr>
          <a:xfrm>
            <a:off x="5797079" y="4651921"/>
            <a:ext cx="2290167" cy="245120"/>
          </a:xfrm>
          <a:prstGeom prst="rect">
            <a:avLst/>
          </a:prstGeom>
          <a:noFill/>
          <a:ln/>
        </p:spPr>
        <p:txBody>
          <a:bodyPr wrap="square" lIns="0" tIns="0" rIns="0" bIns="0" rtlCol="0" anchor="t">
            <a:normAutofit/>
          </a:bodyPr>
          <a:lstStyle/>
          <a:p>
            <a:pPr marL="0" indent="0" algn="ctr">
              <a:lnSpc>
                <a:spcPct val="115000"/>
              </a:lnSpc>
              <a:buNone/>
            </a:pPr>
            <a:r>
              <a:rPr lang="en-US" sz="700" dirty="0">
                <a:solidFill>
                  <a:srgbClr val="272525"/>
                </a:solidFill>
                <a:latin typeface="Inter" pitchFamily="34" charset="0"/>
                <a:ea typeface="Inter" pitchFamily="34" charset="-122"/>
                <a:cs typeface="Inter" pitchFamily="34" charset="-120"/>
              </a:rPr>
              <a:t>Zyra kryesore në Prishtinë, Kosovë dhe degë operacionale në Stuttgart, Gjermani që nga viti 2018.</a:t>
            </a:r>
            <a:endParaRPr lang="en-US" sz="700" dirty="0"/>
          </a:p>
        </p:txBody>
      </p:sp>
      <p:pic>
        <p:nvPicPr>
          <p:cNvPr id="28" name="Image 52">
            <a:extLst>
              <a:ext uri="{FF2B5EF4-FFF2-40B4-BE49-F238E27FC236}">
                <a16:creationId xmlns:a16="http://schemas.microsoft.com/office/drawing/2014/main" id="{1BC2732D-442E-756C-68F9-E9B2A87A8B50}"/>
              </a:ext>
            </a:extLst>
          </p:cNvPr>
          <p:cNvPicPr>
            <a:picLocks/>
          </p:cNvPicPr>
          <p:nvPr/>
        </p:nvPicPr>
        <p:blipFill>
          <a:blip r:embed="rId10" cstate="print"/>
          <a:stretch>
            <a:fillRect/>
          </a:stretch>
        </p:blipFill>
        <p:spPr>
          <a:xfrm>
            <a:off x="8621486" y="4841421"/>
            <a:ext cx="402622" cy="18411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457870"/>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Na Kontaktoni</a:t>
            </a:r>
            <a:endParaRPr lang="en-US" sz="2400" dirty="0"/>
          </a:p>
        </p:txBody>
      </p:sp>
      <p:sp>
        <p:nvSpPr>
          <p:cNvPr id="3" name="Text 1"/>
          <p:cNvSpPr/>
          <p:nvPr/>
        </p:nvSpPr>
        <p:spPr>
          <a:xfrm>
            <a:off x="496119" y="1093440"/>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CHE LLC është e gatshme t'ju ndihmojë të kaloni në energji të rinovueshme dhe zgjidhje inteligjente energjetike — qoftë për shtëpinë tuaj, biznesin tuaj apo institucionin publik. Ekipi ynë i ekspertëve është në dispozicion për konsultime, projektim dhe implementim të plotë të çdo zgjidhjeje. Angazhimi ynë nuk përfundon me instalimin — ne ofrojmë mbështetje të vazhdueshme dhe mirëmbajtje profesionale.</a:t>
            </a:r>
            <a:endParaRPr lang="en-US" sz="950" dirty="0"/>
          </a:p>
        </p:txBody>
      </p:sp>
      <p:sp>
        <p:nvSpPr>
          <p:cNvPr id="4" name="Shape 2"/>
          <p:cNvSpPr/>
          <p:nvPr/>
        </p:nvSpPr>
        <p:spPr>
          <a:xfrm>
            <a:off x="406822" y="1828354"/>
            <a:ext cx="4103191" cy="1992213"/>
          </a:xfrm>
          <a:prstGeom prst="roundRect">
            <a:avLst>
              <a:gd name="adj" fmla="val 4483"/>
            </a:avLst>
          </a:prstGeom>
          <a:solidFill>
            <a:srgbClr val="4950BC"/>
          </a:solidFill>
          <a:ln/>
        </p:spPr>
        <p:txBody>
          <a:bodyPr/>
          <a:lstStyle/>
          <a:p>
            <a:endParaRPr lang="en-US"/>
          </a:p>
        </p:txBody>
      </p:sp>
      <p:sp>
        <p:nvSpPr>
          <p:cNvPr id="5" name="Text 3"/>
          <p:cNvSpPr/>
          <p:nvPr/>
        </p:nvSpPr>
        <p:spPr>
          <a:xfrm>
            <a:off x="530796" y="1952327"/>
            <a:ext cx="2133302" cy="193849"/>
          </a:xfrm>
          <a:prstGeom prst="rect">
            <a:avLst/>
          </a:prstGeom>
          <a:noFill/>
          <a:ln/>
        </p:spPr>
        <p:txBody>
          <a:bodyPr wrap="none" lIns="0" tIns="0" rIns="0" bIns="0" rtlCol="0" anchor="t"/>
          <a:lstStyle/>
          <a:p>
            <a:pPr marL="0" indent="0" algn="l">
              <a:lnSpc>
                <a:spcPct val="104000"/>
              </a:lnSpc>
              <a:buNone/>
            </a:pPr>
            <a:r>
              <a:rPr lang="en-US" sz="1200" b="1" dirty="0">
                <a:solidFill>
                  <a:srgbClr val="FFFFFF"/>
                </a:solidFill>
                <a:latin typeface="Inter Bold" pitchFamily="34" charset="0"/>
                <a:ea typeface="Inter Bold" pitchFamily="34" charset="-122"/>
                <a:cs typeface="Inter Bold" pitchFamily="34" charset="-120"/>
              </a:rPr>
              <a:t>Informacione Kontakti</a:t>
            </a:r>
            <a:endParaRPr lang="en-US" sz="1200" dirty="0"/>
          </a:p>
        </p:txBody>
      </p:sp>
      <p:sp>
        <p:nvSpPr>
          <p:cNvPr id="6" name="Text 4"/>
          <p:cNvSpPr/>
          <p:nvPr/>
        </p:nvSpPr>
        <p:spPr>
          <a:xfrm>
            <a:off x="530796" y="2270150"/>
            <a:ext cx="3855244" cy="1438796"/>
          </a:xfrm>
          <a:prstGeom prst="rect">
            <a:avLst/>
          </a:prstGeom>
          <a:noFill/>
          <a:ln/>
        </p:spPr>
        <p:txBody>
          <a:bodyPr wrap="square" lIns="0" tIns="0" rIns="0" bIns="0" rtlCol="0" anchor="t"/>
          <a:lstStyle/>
          <a:p>
            <a:pPr marL="0" indent="0" algn="l">
              <a:lnSpc>
                <a:spcPct val="133000"/>
              </a:lnSpc>
              <a:buNone/>
            </a:pPr>
            <a:r>
              <a:rPr lang="en-US" sz="950" b="1" dirty="0">
                <a:solidFill>
                  <a:srgbClr val="FFFFFF"/>
                </a:solidFill>
                <a:latin typeface="Inter" pitchFamily="34" charset="0"/>
                <a:ea typeface="Inter" pitchFamily="34" charset="-122"/>
                <a:cs typeface="Inter" pitchFamily="34" charset="-120"/>
              </a:rPr>
              <a:t>Adresa:</a:t>
            </a:r>
            <a:r>
              <a:rPr lang="en-US" sz="950" dirty="0">
                <a:solidFill>
                  <a:srgbClr val="FFFFFF"/>
                </a:solidFill>
                <a:latin typeface="Inter" pitchFamily="34" charset="0"/>
                <a:ea typeface="Inter" pitchFamily="34" charset="-122"/>
                <a:cs typeface="Inter" pitchFamily="34" charset="-120"/>
              </a:rPr>
              <a:t> Veternik EXDC-3 L-8 Nr.3, 1000 Prishtinë, Kosovë</a:t>
            </a:r>
            <a:endParaRPr lang="en-US" sz="950" dirty="0"/>
          </a:p>
          <a:p>
            <a:pPr marL="0" indent="0" algn="l">
              <a:lnSpc>
                <a:spcPct val="133000"/>
              </a:lnSpc>
              <a:buNone/>
            </a:pPr>
            <a:r>
              <a:rPr lang="en-US" sz="950" b="1" dirty="0">
                <a:solidFill>
                  <a:srgbClr val="FFFFFF"/>
                </a:solidFill>
                <a:latin typeface="Inter" pitchFamily="34" charset="0"/>
                <a:ea typeface="Inter" pitchFamily="34" charset="-122"/>
                <a:cs typeface="Inter" pitchFamily="34" charset="-120"/>
              </a:rPr>
              <a:t>Tel:</a:t>
            </a:r>
            <a:r>
              <a:rPr lang="en-US" sz="950" dirty="0">
                <a:solidFill>
                  <a:srgbClr val="FFFFFF"/>
                </a:solidFill>
                <a:latin typeface="Inter" pitchFamily="34" charset="0"/>
                <a:ea typeface="Inter" pitchFamily="34" charset="-122"/>
                <a:cs typeface="Inter" pitchFamily="34" charset="-120"/>
              </a:rPr>
              <a:t> +383 (0) 44 40 60 40</a:t>
            </a:r>
            <a:endParaRPr lang="en-US" sz="950" dirty="0"/>
          </a:p>
          <a:p>
            <a:pPr marL="0" indent="0" algn="l">
              <a:lnSpc>
                <a:spcPct val="133000"/>
              </a:lnSpc>
              <a:buNone/>
            </a:pPr>
            <a:r>
              <a:rPr lang="en-US" sz="950" b="1" dirty="0">
                <a:solidFill>
                  <a:srgbClr val="FFFFFF"/>
                </a:solidFill>
                <a:latin typeface="Inter" pitchFamily="34" charset="0"/>
                <a:ea typeface="Inter" pitchFamily="34" charset="-122"/>
                <a:cs typeface="Inter" pitchFamily="34" charset="-120"/>
              </a:rPr>
              <a:t>Mob:</a:t>
            </a:r>
            <a:r>
              <a:rPr lang="en-US" sz="950" dirty="0">
                <a:solidFill>
                  <a:srgbClr val="FFFFFF"/>
                </a:solidFill>
                <a:latin typeface="Inter" pitchFamily="34" charset="0"/>
                <a:ea typeface="Inter" pitchFamily="34" charset="-122"/>
                <a:cs typeface="Inter" pitchFamily="34" charset="-120"/>
              </a:rPr>
              <a:t> +386 (0) 49 315 315</a:t>
            </a:r>
            <a:endParaRPr lang="en-US" sz="950" dirty="0"/>
          </a:p>
          <a:p>
            <a:pPr marL="0" indent="0" algn="l">
              <a:lnSpc>
                <a:spcPct val="133000"/>
              </a:lnSpc>
              <a:buNone/>
            </a:pPr>
            <a:r>
              <a:rPr lang="en-US" sz="950" b="1" dirty="0">
                <a:solidFill>
                  <a:srgbClr val="FFFFFF"/>
                </a:solidFill>
                <a:latin typeface="Inter" pitchFamily="34" charset="0"/>
                <a:ea typeface="Inter" pitchFamily="34" charset="-122"/>
                <a:cs typeface="Inter" pitchFamily="34" charset="-120"/>
              </a:rPr>
              <a:t>E-mail:</a:t>
            </a:r>
            <a:r>
              <a:rPr lang="en-US" sz="950" dirty="0">
                <a:solidFill>
                  <a:srgbClr val="FFFFFF"/>
                </a:solidFill>
                <a:latin typeface="Inter" pitchFamily="34" charset="0"/>
                <a:ea typeface="Inter" pitchFamily="34" charset="-122"/>
                <a:cs typeface="Inter" pitchFamily="34" charset="-120"/>
              </a:rPr>
              <a:t> call-home@hotmail.com</a:t>
            </a:r>
            <a:endParaRPr lang="en-US" sz="950" dirty="0"/>
          </a:p>
          <a:p>
            <a:pPr marL="0" indent="0" algn="l">
              <a:lnSpc>
                <a:spcPct val="133000"/>
              </a:lnSpc>
              <a:buNone/>
            </a:pPr>
            <a:r>
              <a:rPr lang="en-US" sz="950" b="1" dirty="0">
                <a:solidFill>
                  <a:srgbClr val="FFFFFF"/>
                </a:solidFill>
                <a:latin typeface="Inter" pitchFamily="34" charset="0"/>
                <a:ea typeface="Inter" pitchFamily="34" charset="-122"/>
                <a:cs typeface="Inter" pitchFamily="34" charset="-120"/>
              </a:rPr>
              <a:t>Website:</a:t>
            </a:r>
            <a:r>
              <a:rPr lang="en-US" sz="950" dirty="0">
                <a:solidFill>
                  <a:srgbClr val="FFFFFF"/>
                </a:solidFill>
                <a:latin typeface="Inter" pitchFamily="34" charset="0"/>
                <a:ea typeface="Inter" pitchFamily="34" charset="-122"/>
                <a:cs typeface="Inter" pitchFamily="34" charset="-120"/>
              </a:rPr>
              <a:t> www.smart-elektrotech.com</a:t>
            </a:r>
            <a:endParaRPr lang="en-US" sz="950" dirty="0"/>
          </a:p>
        </p:txBody>
      </p:sp>
      <p:sp>
        <p:nvSpPr>
          <p:cNvPr id="7" name="Text 5"/>
          <p:cNvSpPr/>
          <p:nvPr/>
        </p:nvSpPr>
        <p:spPr>
          <a:xfrm>
            <a:off x="4728046" y="1952327"/>
            <a:ext cx="2347094" cy="193849"/>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Inter Bold" pitchFamily="34" charset="0"/>
                <a:ea typeface="Inter Bold" pitchFamily="34" charset="-122"/>
                <a:cs typeface="Inter Bold" pitchFamily="34" charset="-120"/>
              </a:rPr>
              <a:t>Pse të Zgjidhni CHE LLC?</a:t>
            </a:r>
            <a:endParaRPr lang="en-US" sz="1200" dirty="0"/>
          </a:p>
        </p:txBody>
      </p:sp>
      <p:sp>
        <p:nvSpPr>
          <p:cNvPr id="8" name="Text 6"/>
          <p:cNvSpPr/>
          <p:nvPr/>
        </p:nvSpPr>
        <p:spPr>
          <a:xfrm>
            <a:off x="4728046" y="2270150"/>
            <a:ext cx="3924598" cy="1407691"/>
          </a:xfrm>
          <a:prstGeom prst="rect">
            <a:avLst/>
          </a:prstGeom>
          <a:noFill/>
          <a:ln/>
        </p:spPr>
        <p:txBody>
          <a:bodyPr wrap="square" lIns="0" tIns="0" rIns="0" bIns="0" rtlCol="0" anchor="t">
            <a:normAutofit/>
          </a:bodyPr>
          <a:lstStyle/>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Mbi 13 vite eksperiencë të provuar në Kosovë dhe Gjermani</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Zgjidhje të personalizuara për çdo klient — publik dhe privat</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Teknologji moderne dhe partnerë ndërkombëtarë të certifikuar</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Kursime reale të energjisë deri në 60% me sistemet BMS</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Mbështetje dhe mirëmbajtje pas instalimit gjatë gjithë vitit</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Zyra aktive edhe në Stuttgart, Gjermani që nga viti 2018</a:t>
            </a:r>
            <a:endParaRPr lang="en-US" sz="950" dirty="0"/>
          </a:p>
        </p:txBody>
      </p:sp>
      <p:sp>
        <p:nvSpPr>
          <p:cNvPr id="9" name="Shape 7"/>
          <p:cNvSpPr/>
          <p:nvPr/>
        </p:nvSpPr>
        <p:spPr>
          <a:xfrm>
            <a:off x="496119" y="3960093"/>
            <a:ext cx="8151763" cy="725463"/>
          </a:xfrm>
          <a:prstGeom prst="roundRect">
            <a:avLst>
              <a:gd name="adj" fmla="val 7182"/>
            </a:avLst>
          </a:prstGeom>
          <a:solidFill>
            <a:srgbClr val="B6FCB8"/>
          </a:solidFill>
          <a:ln/>
        </p:spPr>
        <p:txBody>
          <a:bodyPr/>
          <a:lstStyle/>
          <a:p>
            <a:endParaRPr lang="en-US"/>
          </a:p>
        </p:txBody>
      </p:sp>
      <p:pic>
        <p:nvPicPr>
          <p:cNvPr id="10" name="Image 0" descr="preencoded.png"/>
          <p:cNvPicPr>
            <a:picLocks noChangeAspect="1"/>
          </p:cNvPicPr>
          <p:nvPr/>
        </p:nvPicPr>
        <p:blipFill>
          <a:blip r:embed="rId3"/>
          <a:stretch>
            <a:fillRect/>
          </a:stretch>
        </p:blipFill>
        <p:spPr>
          <a:xfrm>
            <a:off x="620092" y="4149403"/>
            <a:ext cx="155004" cy="123974"/>
          </a:xfrm>
          <a:prstGeom prst="rect">
            <a:avLst/>
          </a:prstGeom>
        </p:spPr>
      </p:pic>
      <p:sp>
        <p:nvSpPr>
          <p:cNvPr id="11" name="Text 8"/>
          <p:cNvSpPr/>
          <p:nvPr/>
        </p:nvSpPr>
        <p:spPr>
          <a:xfrm>
            <a:off x="899071" y="4115023"/>
            <a:ext cx="762483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000000"/>
                </a:solidFill>
                <a:latin typeface="Inter" pitchFamily="34" charset="0"/>
                <a:ea typeface="Inter" pitchFamily="34" charset="-122"/>
                <a:cs typeface="Inter" pitchFamily="34" charset="-120"/>
              </a:rPr>
              <a:t>Kontaktoni sot për një konsultim falas dhe zbuloni se si CHE LLC mund t'ju ndihmojë të kurseni energji, të reduktoni kostot dhe të kontribuoni në një të ardhme më të gjelbër për Kosovën.</a:t>
            </a:r>
            <a:endParaRPr lang="en-US" sz="950" dirty="0"/>
          </a:p>
        </p:txBody>
      </p:sp>
      <p:pic>
        <p:nvPicPr>
          <p:cNvPr id="12" name="Image 52">
            <a:extLst>
              <a:ext uri="{FF2B5EF4-FFF2-40B4-BE49-F238E27FC236}">
                <a16:creationId xmlns:a16="http://schemas.microsoft.com/office/drawing/2014/main" id="{C45EF8DF-9BA9-C002-7D91-6F2A2C81C980}"/>
              </a:ext>
            </a:extLst>
          </p:cNvPr>
          <p:cNvPicPr>
            <a:picLocks/>
          </p:cNvPicPr>
          <p:nvPr/>
        </p:nvPicPr>
        <p:blipFill>
          <a:blip r:embed="rId4" cstate="print"/>
          <a:stretch>
            <a:fillRect/>
          </a:stretch>
        </p:blipFill>
        <p:spPr>
          <a:xfrm>
            <a:off x="8621486" y="4841421"/>
            <a:ext cx="402622" cy="18411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630</Words>
  <Application>Microsoft Office PowerPoint</Application>
  <PresentationFormat>On-screen Show (16:9)</PresentationFormat>
  <Paragraphs>43</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Inter</vt:lpstr>
      <vt:lpstr>Arial</vt:lpstr>
      <vt:lpstr>Inter Bold</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2026-06-01T11:31:43Z</dcterms:created>
  <dcterms:modified xsi:type="dcterms:W3CDTF">2026-06-02T12:55:25Z</dcterms:modified>
</cp:coreProperties>
</file>