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5"/>
  </p:notesMasterIdLst>
  <p:sldIdLst>
    <p:sldId id="256" r:id="rId2"/>
    <p:sldId id="257" r:id="rId3"/>
    <p:sldId id="258" r:id="rId4"/>
  </p:sldIdLst>
  <p:sldSz cx="9144000" cy="5143500" type="screen16x9"/>
  <p:notesSz cx="5143500" cy="9144000"/>
  <p:embeddedFontLst>
    <p:embeddedFont>
      <p:font typeface="Inter" panose="020B0604020202020204" charset="0"/>
      <p:regular r:id="rId6"/>
    </p:embeddedFont>
    <p:embeddedFont>
      <p:font typeface="Inter Bold" panose="020B0604020202020204" charset="0"/>
      <p:regular r:id="rId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09" d="100"/>
          <a:sy n="109" d="100"/>
        </p:scale>
        <p:origin x="706" y="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font" Target="fonts/font2.fntdata"/><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tableStyles" Target="tableStyles.xml"/><Relationship Id="rId5" Type="http://schemas.openxmlformats.org/officeDocument/2006/relationships/notesMaster" Target="notesMasters/notesMaster1.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41670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txBody>
          <a:bodyPr/>
          <a:lstStyle/>
          <a:p>
            <a:endParaRPr lang="en-US"/>
          </a:p>
        </p:txBody>
      </p:sp>
      <p:sp>
        <p:nvSpPr>
          <p:cNvPr id="3" name="Shape 1"/>
          <p:cNvSpPr/>
          <p:nvPr/>
        </p:nvSpPr>
        <p:spPr>
          <a:xfrm>
            <a:off x="0" y="0"/>
            <a:ext cx="9144000" cy="5143500"/>
          </a:xfrm>
          <a:prstGeom prst="rect">
            <a:avLst/>
          </a:prstGeom>
          <a:solidFill>
            <a:srgbClr val="FFFFFF"/>
          </a:solidFill>
          <a:ln/>
        </p:spPr>
        <p:txBody>
          <a:body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sp>
      <p:sp>
        <p:nvSpPr>
          <p:cNvPr id="3" name="Shape 1"/>
          <p:cNvSpPr/>
          <p:nvPr/>
        </p:nvSpPr>
        <p:spPr>
          <a:xfrm>
            <a:off x="0" y="0"/>
            <a:ext cx="9144000" cy="5143500"/>
          </a:xfrm>
          <a:prstGeom prst="rect">
            <a:avLst/>
          </a:prstGeom>
          <a:solidFill>
            <a:srgbClr val="FFFFFF"/>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sp>
      <p:sp>
        <p:nvSpPr>
          <p:cNvPr id="3" name="Shape 1"/>
          <p:cNvSpPr/>
          <p:nvPr/>
        </p:nvSpPr>
        <p:spPr>
          <a:xfrm>
            <a:off x="0" y="0"/>
            <a:ext cx="9144000" cy="5143500"/>
          </a:xfrm>
          <a:prstGeom prst="rect">
            <a:avLst/>
          </a:prstGeom>
          <a:solidFill>
            <a:srgbClr val="FFFFFF"/>
          </a:solidFill>
          <a:ln/>
        </p:spPr>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2.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svg"/><Relationship Id="rId7"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8.svg"/><Relationship Id="rId5" Type="http://schemas.openxmlformats.org/officeDocument/2006/relationships/image" Target="../media/image7.svg"/><Relationship Id="rId4" Type="http://schemas.openxmlformats.org/officeDocument/2006/relationships/image" Target="../media/image6.sv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715000" y="0"/>
            <a:ext cx="3429000" cy="5143500"/>
          </a:xfrm>
          <a:prstGeom prst="rect">
            <a:avLst/>
          </a:prstGeom>
        </p:spPr>
      </p:pic>
      <p:sp>
        <p:nvSpPr>
          <p:cNvPr id="3" name="Text 0"/>
          <p:cNvSpPr/>
          <p:nvPr/>
        </p:nvSpPr>
        <p:spPr>
          <a:xfrm>
            <a:off x="383597" y="724750"/>
            <a:ext cx="3316039" cy="357336"/>
          </a:xfrm>
          <a:prstGeom prst="rect">
            <a:avLst/>
          </a:prstGeom>
          <a:noFill/>
          <a:ln/>
        </p:spPr>
        <p:txBody>
          <a:bodyPr wrap="none" lIns="0" tIns="0" rIns="0" bIns="0" rtlCol="0" anchor="t"/>
          <a:lstStyle/>
          <a:p>
            <a:pPr marL="0" indent="0" algn="l">
              <a:lnSpc>
                <a:spcPct val="104000"/>
              </a:lnSpc>
              <a:buNone/>
            </a:pPr>
            <a:r>
              <a:rPr lang="en-US" sz="2250" b="1" dirty="0">
                <a:solidFill>
                  <a:srgbClr val="000000"/>
                </a:solidFill>
                <a:latin typeface="Inter Bold" pitchFamily="34" charset="0"/>
                <a:ea typeface="Inter Bold" pitchFamily="34" charset="-122"/>
                <a:cs typeface="Inter Bold" pitchFamily="34" charset="-120"/>
              </a:rPr>
              <a:t>ELECTRA</a:t>
            </a:r>
            <a:endParaRPr lang="en-US" sz="2250" dirty="0"/>
          </a:p>
        </p:txBody>
      </p:sp>
      <p:sp>
        <p:nvSpPr>
          <p:cNvPr id="4" name="Text 1"/>
          <p:cNvSpPr/>
          <p:nvPr/>
        </p:nvSpPr>
        <p:spPr>
          <a:xfrm>
            <a:off x="396117" y="1107913"/>
            <a:ext cx="4800302" cy="703362"/>
          </a:xfrm>
          <a:prstGeom prst="rect">
            <a:avLst/>
          </a:prstGeom>
          <a:noFill/>
          <a:ln/>
        </p:spPr>
        <p:txBody>
          <a:bodyPr wrap="square" lIns="0" tIns="0" rIns="0" bIns="0" rtlCol="0" anchor="t">
            <a:normAutofit/>
          </a:bodyPr>
          <a:lstStyle/>
          <a:p>
            <a:pPr marL="0" indent="0" algn="l">
              <a:lnSpc>
                <a:spcPct val="128000"/>
              </a:lnSpc>
              <a:buNone/>
            </a:pPr>
            <a:r>
              <a:rPr lang="en-US" sz="900" dirty="0">
                <a:solidFill>
                  <a:srgbClr val="272525"/>
                </a:solidFill>
                <a:latin typeface="Inter" pitchFamily="34" charset="0"/>
                <a:ea typeface="Inter" pitchFamily="34" charset="-122"/>
                <a:cs typeface="Inter" pitchFamily="34" charset="-120"/>
              </a:rPr>
              <a:t>Themeluar në vitin 2008, Electra është partner i besuar për energji të rinovueshme dhe zgjidhje elektrike me cilësi të lartë në Kosovë. Misioni ynë ka qenë gjithmonë i qartë: të ofrojmë shërbimet më të mira në fushën e energjisë, produkte të cilësisë së lartë me çmime konkurruese dhe shërbime që tejkalojnë pritshmëritë e klientëve.</a:t>
            </a:r>
            <a:endParaRPr lang="en-US" sz="900" dirty="0"/>
          </a:p>
        </p:txBody>
      </p:sp>
      <p:sp>
        <p:nvSpPr>
          <p:cNvPr id="5" name="Shape 2"/>
          <p:cNvSpPr/>
          <p:nvPr/>
        </p:nvSpPr>
        <p:spPr>
          <a:xfrm>
            <a:off x="427337" y="1891530"/>
            <a:ext cx="4800302" cy="655886"/>
          </a:xfrm>
          <a:prstGeom prst="roundRect">
            <a:avLst>
              <a:gd name="adj" fmla="val 7323"/>
            </a:avLst>
          </a:prstGeom>
          <a:solidFill>
            <a:srgbClr val="DADBF1"/>
          </a:solidFill>
          <a:ln w="4763">
            <a:solidFill>
              <a:srgbClr val="C0C1D7"/>
            </a:solidFill>
            <a:prstDash val="solid"/>
          </a:ln>
        </p:spPr>
        <p:txBody>
          <a:bodyPr/>
          <a:lstStyle/>
          <a:p>
            <a:endParaRPr lang="en-US"/>
          </a:p>
        </p:txBody>
      </p:sp>
      <p:sp>
        <p:nvSpPr>
          <p:cNvPr id="6" name="Text 3"/>
          <p:cNvSpPr/>
          <p:nvPr/>
        </p:nvSpPr>
        <p:spPr>
          <a:xfrm>
            <a:off x="546399" y="2010592"/>
            <a:ext cx="1429420" cy="178668"/>
          </a:xfrm>
          <a:prstGeom prst="rect">
            <a:avLst/>
          </a:prstGeom>
          <a:noFill/>
          <a:ln/>
        </p:spPr>
        <p:txBody>
          <a:bodyPr wrap="none" lIns="0" tIns="0" rIns="0" bIns="0" rtlCol="0" anchor="t"/>
          <a:lstStyle/>
          <a:p>
            <a:pPr marL="0" indent="0" algn="l">
              <a:lnSpc>
                <a:spcPct val="104000"/>
              </a:lnSpc>
              <a:buNone/>
            </a:pPr>
            <a:r>
              <a:rPr lang="en-US" sz="1100" b="1" dirty="0">
                <a:solidFill>
                  <a:srgbClr val="000000"/>
                </a:solidFill>
                <a:latin typeface="Inter Bold" pitchFamily="34" charset="0"/>
                <a:ea typeface="Inter Bold" pitchFamily="34" charset="-122"/>
                <a:cs typeface="Inter Bold" pitchFamily="34" charset="-120"/>
              </a:rPr>
              <a:t>🏭</a:t>
            </a:r>
            <a:r>
              <a:rPr lang="en-US" sz="1100" b="1" dirty="0">
                <a:solidFill>
                  <a:srgbClr val="272525"/>
                </a:solidFill>
                <a:latin typeface="Inter Bold" pitchFamily="34" charset="0"/>
                <a:ea typeface="Inter Bold" pitchFamily="34" charset="-122"/>
                <a:cs typeface="Inter Bold" pitchFamily="34" charset="-120"/>
              </a:rPr>
              <a:t> Themeluar</a:t>
            </a:r>
            <a:endParaRPr lang="en-US" sz="1100" dirty="0"/>
          </a:p>
        </p:txBody>
      </p:sp>
      <p:sp>
        <p:nvSpPr>
          <p:cNvPr id="7" name="Text 4"/>
          <p:cNvSpPr/>
          <p:nvPr/>
        </p:nvSpPr>
        <p:spPr>
          <a:xfrm>
            <a:off x="546399" y="2252512"/>
            <a:ext cx="4562177" cy="175840"/>
          </a:xfrm>
          <a:prstGeom prst="rect">
            <a:avLst/>
          </a:prstGeom>
          <a:noFill/>
          <a:ln/>
        </p:spPr>
        <p:txBody>
          <a:bodyPr wrap="none" lIns="0" tIns="0" rIns="0" bIns="0" rtlCol="0" anchor="t"/>
          <a:lstStyle/>
          <a:p>
            <a:pPr marL="0" indent="0" algn="l">
              <a:lnSpc>
                <a:spcPct val="128000"/>
              </a:lnSpc>
              <a:buNone/>
            </a:pPr>
            <a:r>
              <a:rPr lang="en-US" sz="900" dirty="0">
                <a:solidFill>
                  <a:srgbClr val="272525"/>
                </a:solidFill>
                <a:latin typeface="Inter" pitchFamily="34" charset="0"/>
                <a:ea typeface="Inter" pitchFamily="34" charset="-122"/>
                <a:cs typeface="Inter" pitchFamily="34" charset="-120"/>
              </a:rPr>
              <a:t>2008 — mbi 15 vjet eksperiencë në sektorin energjetik të Kosovës</a:t>
            </a:r>
            <a:endParaRPr lang="en-US" sz="900" dirty="0"/>
          </a:p>
        </p:txBody>
      </p:sp>
      <p:sp>
        <p:nvSpPr>
          <p:cNvPr id="8" name="Shape 5"/>
          <p:cNvSpPr/>
          <p:nvPr/>
        </p:nvSpPr>
        <p:spPr>
          <a:xfrm>
            <a:off x="427337" y="2652786"/>
            <a:ext cx="4800302" cy="655886"/>
          </a:xfrm>
          <a:prstGeom prst="roundRect">
            <a:avLst>
              <a:gd name="adj" fmla="val 7323"/>
            </a:avLst>
          </a:prstGeom>
          <a:solidFill>
            <a:srgbClr val="DADBF1"/>
          </a:solidFill>
          <a:ln w="4763">
            <a:solidFill>
              <a:srgbClr val="C0C1D7"/>
            </a:solidFill>
            <a:prstDash val="solid"/>
          </a:ln>
        </p:spPr>
        <p:txBody>
          <a:bodyPr/>
          <a:lstStyle/>
          <a:p>
            <a:endParaRPr lang="en-US"/>
          </a:p>
        </p:txBody>
      </p:sp>
      <p:sp>
        <p:nvSpPr>
          <p:cNvPr id="9" name="Text 6"/>
          <p:cNvSpPr/>
          <p:nvPr/>
        </p:nvSpPr>
        <p:spPr>
          <a:xfrm>
            <a:off x="546399" y="2771848"/>
            <a:ext cx="1799779" cy="178668"/>
          </a:xfrm>
          <a:prstGeom prst="rect">
            <a:avLst/>
          </a:prstGeom>
          <a:noFill/>
          <a:ln/>
        </p:spPr>
        <p:txBody>
          <a:bodyPr wrap="none" lIns="0" tIns="0" rIns="0" bIns="0" rtlCol="0" anchor="t"/>
          <a:lstStyle/>
          <a:p>
            <a:pPr marL="0" indent="0" algn="l">
              <a:lnSpc>
                <a:spcPct val="104000"/>
              </a:lnSpc>
              <a:buNone/>
            </a:pPr>
            <a:r>
              <a:rPr lang="en-US" sz="1100" b="1" dirty="0">
                <a:solidFill>
                  <a:srgbClr val="000000"/>
                </a:solidFill>
                <a:latin typeface="Inter Bold" pitchFamily="34" charset="0"/>
                <a:ea typeface="Inter Bold" pitchFamily="34" charset="-122"/>
                <a:cs typeface="Inter Bold" pitchFamily="34" charset="-120"/>
              </a:rPr>
              <a:t>⚡</a:t>
            </a:r>
            <a:r>
              <a:rPr lang="en-US" sz="1100" b="1" dirty="0">
                <a:solidFill>
                  <a:srgbClr val="272525"/>
                </a:solidFill>
                <a:latin typeface="Inter Bold" pitchFamily="34" charset="0"/>
                <a:ea typeface="Inter Bold" pitchFamily="34" charset="-122"/>
                <a:cs typeface="Inter Bold" pitchFamily="34" charset="-120"/>
              </a:rPr>
              <a:t> Energji e Rinovueshme</a:t>
            </a:r>
            <a:endParaRPr lang="en-US" sz="1100" dirty="0"/>
          </a:p>
        </p:txBody>
      </p:sp>
      <p:sp>
        <p:nvSpPr>
          <p:cNvPr id="10" name="Text 7"/>
          <p:cNvSpPr/>
          <p:nvPr/>
        </p:nvSpPr>
        <p:spPr>
          <a:xfrm>
            <a:off x="546399" y="3013768"/>
            <a:ext cx="4562177" cy="175840"/>
          </a:xfrm>
          <a:prstGeom prst="rect">
            <a:avLst/>
          </a:prstGeom>
          <a:noFill/>
          <a:ln/>
        </p:spPr>
        <p:txBody>
          <a:bodyPr wrap="none" lIns="0" tIns="0" rIns="0" bIns="0" rtlCol="0" anchor="t"/>
          <a:lstStyle/>
          <a:p>
            <a:pPr marL="0" indent="0" algn="l">
              <a:lnSpc>
                <a:spcPct val="128000"/>
              </a:lnSpc>
              <a:buNone/>
            </a:pPr>
            <a:r>
              <a:rPr lang="en-US" sz="900" dirty="0">
                <a:solidFill>
                  <a:srgbClr val="272525"/>
                </a:solidFill>
                <a:latin typeface="Inter" pitchFamily="34" charset="0"/>
                <a:ea typeface="Inter" pitchFamily="34" charset="-122"/>
                <a:cs typeface="Inter" pitchFamily="34" charset="-120"/>
              </a:rPr>
              <a:t>Implementim i projekteve të mëdha të energjisë së erës, </a:t>
            </a:r>
            <a:r>
              <a:rPr lang="en-US" sz="900" dirty="0" err="1">
                <a:solidFill>
                  <a:srgbClr val="272525"/>
                </a:solidFill>
                <a:latin typeface="Inter" pitchFamily="34" charset="0"/>
                <a:ea typeface="Inter" pitchFamily="34" charset="-122"/>
                <a:cs typeface="Inter" pitchFamily="34" charset="-120"/>
              </a:rPr>
              <a:t>solare</a:t>
            </a:r>
            <a:r>
              <a:rPr lang="en-US" sz="900" dirty="0">
                <a:solidFill>
                  <a:srgbClr val="272525"/>
                </a:solidFill>
                <a:latin typeface="Inter" pitchFamily="34" charset="0"/>
                <a:ea typeface="Inter" pitchFamily="34" charset="-122"/>
                <a:cs typeface="Inter" pitchFamily="34" charset="-120"/>
              </a:rPr>
              <a:t> </a:t>
            </a:r>
            <a:r>
              <a:rPr lang="en-US" sz="900" dirty="0" err="1">
                <a:solidFill>
                  <a:srgbClr val="272525"/>
                </a:solidFill>
                <a:latin typeface="Inter" pitchFamily="34" charset="0"/>
                <a:ea typeface="Inter" pitchFamily="34" charset="-122"/>
                <a:cs typeface="Inter" pitchFamily="34" charset="-120"/>
              </a:rPr>
              <a:t>dhe</a:t>
            </a:r>
            <a:r>
              <a:rPr lang="en-US" sz="900" dirty="0">
                <a:solidFill>
                  <a:srgbClr val="272525"/>
                </a:solidFill>
                <a:latin typeface="Inter" pitchFamily="34" charset="0"/>
                <a:ea typeface="Inter" pitchFamily="34" charset="-122"/>
                <a:cs typeface="Inter" pitchFamily="34" charset="-120"/>
              </a:rPr>
              <a:t> hidrocentraleve</a:t>
            </a:r>
            <a:endParaRPr lang="en-US" sz="900" dirty="0"/>
          </a:p>
        </p:txBody>
      </p:sp>
      <p:sp>
        <p:nvSpPr>
          <p:cNvPr id="11" name="Shape 8"/>
          <p:cNvSpPr/>
          <p:nvPr/>
        </p:nvSpPr>
        <p:spPr>
          <a:xfrm>
            <a:off x="427337" y="3414042"/>
            <a:ext cx="4800302" cy="655886"/>
          </a:xfrm>
          <a:prstGeom prst="roundRect">
            <a:avLst>
              <a:gd name="adj" fmla="val 7323"/>
            </a:avLst>
          </a:prstGeom>
          <a:solidFill>
            <a:srgbClr val="DADBF1"/>
          </a:solidFill>
          <a:ln w="4763">
            <a:solidFill>
              <a:srgbClr val="C0C1D7"/>
            </a:solidFill>
            <a:prstDash val="solid"/>
          </a:ln>
        </p:spPr>
        <p:txBody>
          <a:bodyPr/>
          <a:lstStyle/>
          <a:p>
            <a:endParaRPr lang="en-US"/>
          </a:p>
        </p:txBody>
      </p:sp>
      <p:sp>
        <p:nvSpPr>
          <p:cNvPr id="12" name="Text 9"/>
          <p:cNvSpPr/>
          <p:nvPr/>
        </p:nvSpPr>
        <p:spPr>
          <a:xfrm>
            <a:off x="546399" y="3533104"/>
            <a:ext cx="1429420" cy="178668"/>
          </a:xfrm>
          <a:prstGeom prst="rect">
            <a:avLst/>
          </a:prstGeom>
          <a:noFill/>
          <a:ln/>
        </p:spPr>
        <p:txBody>
          <a:bodyPr wrap="none" lIns="0" tIns="0" rIns="0" bIns="0" rtlCol="0" anchor="t"/>
          <a:lstStyle/>
          <a:p>
            <a:pPr marL="0" indent="0" algn="l">
              <a:lnSpc>
                <a:spcPct val="104000"/>
              </a:lnSpc>
              <a:buNone/>
            </a:pPr>
            <a:r>
              <a:rPr lang="en-US" sz="1100" b="1" dirty="0">
                <a:solidFill>
                  <a:srgbClr val="000000"/>
                </a:solidFill>
                <a:latin typeface="Inter Bold" pitchFamily="34" charset="0"/>
                <a:ea typeface="Inter Bold" pitchFamily="34" charset="-122"/>
                <a:cs typeface="Inter Bold" pitchFamily="34" charset="-120"/>
              </a:rPr>
              <a:t>🏗️</a:t>
            </a:r>
            <a:r>
              <a:rPr lang="en-US" sz="1100" b="1" dirty="0">
                <a:solidFill>
                  <a:srgbClr val="272525"/>
                </a:solidFill>
                <a:latin typeface="Inter Bold" pitchFamily="34" charset="0"/>
                <a:ea typeface="Inter Bold" pitchFamily="34" charset="-122"/>
                <a:cs typeface="Inter Bold" pitchFamily="34" charset="-120"/>
              </a:rPr>
              <a:t> Prodhim</a:t>
            </a:r>
            <a:endParaRPr lang="en-US" sz="1100" dirty="0"/>
          </a:p>
        </p:txBody>
      </p:sp>
      <p:sp>
        <p:nvSpPr>
          <p:cNvPr id="13" name="Text 10"/>
          <p:cNvSpPr/>
          <p:nvPr/>
        </p:nvSpPr>
        <p:spPr>
          <a:xfrm>
            <a:off x="546399" y="3775024"/>
            <a:ext cx="4562177" cy="175840"/>
          </a:xfrm>
          <a:prstGeom prst="rect">
            <a:avLst/>
          </a:prstGeom>
          <a:noFill/>
          <a:ln/>
        </p:spPr>
        <p:txBody>
          <a:bodyPr wrap="none" lIns="0" tIns="0" rIns="0" bIns="0" rtlCol="0" anchor="t"/>
          <a:lstStyle/>
          <a:p>
            <a:pPr marL="0" indent="0" algn="l">
              <a:lnSpc>
                <a:spcPct val="128000"/>
              </a:lnSpc>
              <a:buNone/>
            </a:pPr>
            <a:r>
              <a:rPr lang="en-US" sz="900" dirty="0">
                <a:solidFill>
                  <a:srgbClr val="272525"/>
                </a:solidFill>
                <a:latin typeface="Inter" pitchFamily="34" charset="0"/>
                <a:ea typeface="Inter" pitchFamily="34" charset="-122"/>
                <a:cs typeface="Inter" pitchFamily="34" charset="-120"/>
              </a:rPr>
              <a:t>Panele elektrike nën licencën e ABB dhe Schneider Electric</a:t>
            </a:r>
            <a:endParaRPr lang="en-US" sz="900" dirty="0"/>
          </a:p>
        </p:txBody>
      </p:sp>
      <p:sp>
        <p:nvSpPr>
          <p:cNvPr id="14" name="Shape 11"/>
          <p:cNvSpPr/>
          <p:nvPr/>
        </p:nvSpPr>
        <p:spPr>
          <a:xfrm>
            <a:off x="427337" y="4150183"/>
            <a:ext cx="4800302" cy="831726"/>
          </a:xfrm>
          <a:prstGeom prst="roundRect">
            <a:avLst>
              <a:gd name="adj" fmla="val 5775"/>
            </a:avLst>
          </a:prstGeom>
          <a:solidFill>
            <a:srgbClr val="DADBF1"/>
          </a:solidFill>
          <a:ln w="4763">
            <a:solidFill>
              <a:srgbClr val="C0C1D7"/>
            </a:solidFill>
            <a:prstDash val="solid"/>
          </a:ln>
        </p:spPr>
        <p:txBody>
          <a:bodyPr/>
          <a:lstStyle/>
          <a:p>
            <a:endParaRPr lang="en-US"/>
          </a:p>
        </p:txBody>
      </p:sp>
      <p:sp>
        <p:nvSpPr>
          <p:cNvPr id="15" name="Text 12"/>
          <p:cNvSpPr/>
          <p:nvPr/>
        </p:nvSpPr>
        <p:spPr>
          <a:xfrm>
            <a:off x="507014" y="4248006"/>
            <a:ext cx="1429420" cy="178668"/>
          </a:xfrm>
          <a:prstGeom prst="rect">
            <a:avLst/>
          </a:prstGeom>
          <a:noFill/>
          <a:ln/>
        </p:spPr>
        <p:txBody>
          <a:bodyPr wrap="none" lIns="0" tIns="0" rIns="0" bIns="0" rtlCol="0" anchor="t"/>
          <a:lstStyle/>
          <a:p>
            <a:pPr marL="0" indent="0" algn="l">
              <a:lnSpc>
                <a:spcPct val="104000"/>
              </a:lnSpc>
              <a:buNone/>
            </a:pPr>
            <a:r>
              <a:rPr lang="en-US" sz="1100" b="1" dirty="0">
                <a:solidFill>
                  <a:srgbClr val="000000"/>
                </a:solidFill>
                <a:latin typeface="Inter Bold" pitchFamily="34" charset="0"/>
                <a:ea typeface="Inter Bold" pitchFamily="34" charset="-122"/>
                <a:cs typeface="Inter Bold" pitchFamily="34" charset="-120"/>
              </a:rPr>
              <a:t>🌍</a:t>
            </a:r>
            <a:r>
              <a:rPr lang="en-US" sz="1100" b="1" dirty="0">
                <a:solidFill>
                  <a:srgbClr val="272525"/>
                </a:solidFill>
                <a:latin typeface="Inter Bold" pitchFamily="34" charset="0"/>
                <a:ea typeface="Inter Bold" pitchFamily="34" charset="-122"/>
                <a:cs typeface="Inter Bold" pitchFamily="34" charset="-120"/>
              </a:rPr>
              <a:t> Distributor</a:t>
            </a:r>
            <a:endParaRPr lang="en-US" sz="1100" dirty="0"/>
          </a:p>
        </p:txBody>
      </p:sp>
      <p:sp>
        <p:nvSpPr>
          <p:cNvPr id="16" name="Text 13"/>
          <p:cNvSpPr/>
          <p:nvPr/>
        </p:nvSpPr>
        <p:spPr>
          <a:xfrm>
            <a:off x="543753" y="4524497"/>
            <a:ext cx="4562177" cy="351681"/>
          </a:xfrm>
          <a:prstGeom prst="rect">
            <a:avLst/>
          </a:prstGeom>
          <a:noFill/>
          <a:ln/>
        </p:spPr>
        <p:txBody>
          <a:bodyPr wrap="square" lIns="0" tIns="0" rIns="0" bIns="0" rtlCol="0" anchor="t">
            <a:normAutofit/>
          </a:bodyPr>
          <a:lstStyle/>
          <a:p>
            <a:pPr marL="0" indent="0" algn="l">
              <a:lnSpc>
                <a:spcPct val="128000"/>
              </a:lnSpc>
              <a:buNone/>
            </a:pPr>
            <a:r>
              <a:rPr lang="en-US" sz="900" dirty="0">
                <a:solidFill>
                  <a:srgbClr val="272525"/>
                </a:solidFill>
                <a:latin typeface="Inter" pitchFamily="34" charset="0"/>
                <a:ea typeface="Inter" pitchFamily="34" charset="-122"/>
                <a:cs typeface="Inter" pitchFamily="34" charset="-120"/>
              </a:rPr>
              <a:t>Partner zyrtar i brendeve botërore: Schneider Electric, ABB, Philips, Prysmian dhe shumë të tjerë</a:t>
            </a:r>
            <a:endParaRPr lang="en-US" sz="900" dirty="0"/>
          </a:p>
        </p:txBody>
      </p:sp>
      <p:pic>
        <p:nvPicPr>
          <p:cNvPr id="17" name="Image 58">
            <a:extLst>
              <a:ext uri="{FF2B5EF4-FFF2-40B4-BE49-F238E27FC236}">
                <a16:creationId xmlns:a16="http://schemas.microsoft.com/office/drawing/2014/main" id="{0A7A3226-8ECD-40E1-40D1-776566C0AC6A}"/>
              </a:ext>
            </a:extLst>
          </p:cNvPr>
          <p:cNvPicPr>
            <a:picLocks/>
          </p:cNvPicPr>
          <p:nvPr/>
        </p:nvPicPr>
        <p:blipFill>
          <a:blip r:embed="rId4" cstate="print"/>
          <a:stretch>
            <a:fillRect/>
          </a:stretch>
        </p:blipFill>
        <p:spPr>
          <a:xfrm>
            <a:off x="2188029" y="82366"/>
            <a:ext cx="1424669" cy="78713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34132" y="330026"/>
            <a:ext cx="4214292" cy="339179"/>
          </a:xfrm>
          <a:prstGeom prst="rect">
            <a:avLst/>
          </a:prstGeom>
          <a:noFill/>
          <a:ln/>
        </p:spPr>
        <p:txBody>
          <a:bodyPr wrap="none" lIns="0" tIns="0" rIns="0" bIns="0" rtlCol="0" anchor="t"/>
          <a:lstStyle/>
          <a:p>
            <a:pPr marL="0" indent="0" algn="l">
              <a:lnSpc>
                <a:spcPct val="104000"/>
              </a:lnSpc>
              <a:buNone/>
            </a:pPr>
            <a:r>
              <a:rPr lang="en-US" sz="2100" b="1" dirty="0">
                <a:solidFill>
                  <a:srgbClr val="000000"/>
                </a:solidFill>
                <a:latin typeface="Inter Bold" pitchFamily="34" charset="0"/>
                <a:ea typeface="Inter Bold" pitchFamily="34" charset="-122"/>
                <a:cs typeface="Inter Bold" pitchFamily="34" charset="-120"/>
              </a:rPr>
              <a:t>Projektet &amp; Kapacitetet Tona</a:t>
            </a:r>
            <a:endParaRPr lang="en-US" sz="2100" dirty="0"/>
          </a:p>
        </p:txBody>
      </p:sp>
      <p:sp>
        <p:nvSpPr>
          <p:cNvPr id="3" name="Text 1"/>
          <p:cNvSpPr/>
          <p:nvPr/>
        </p:nvSpPr>
        <p:spPr>
          <a:xfrm>
            <a:off x="434132" y="859110"/>
            <a:ext cx="8275737" cy="325636"/>
          </a:xfrm>
          <a:prstGeom prst="rect">
            <a:avLst/>
          </a:prstGeom>
          <a:noFill/>
          <a:ln/>
        </p:spPr>
        <p:txBody>
          <a:bodyPr wrap="square" lIns="0" tIns="0" rIns="0" bIns="0" rtlCol="0" anchor="t">
            <a:normAutofit/>
          </a:bodyPr>
          <a:lstStyle/>
          <a:p>
            <a:pPr marL="0" indent="0" algn="l">
              <a:lnSpc>
                <a:spcPct val="125000"/>
              </a:lnSpc>
              <a:buNone/>
            </a:pPr>
            <a:r>
              <a:rPr lang="en-US" sz="850" dirty="0">
                <a:solidFill>
                  <a:srgbClr val="272525"/>
                </a:solidFill>
                <a:latin typeface="Inter" pitchFamily="34" charset="0"/>
                <a:ea typeface="Inter" pitchFamily="34" charset="-122"/>
                <a:cs typeface="Inter" pitchFamily="34" charset="-120"/>
              </a:rPr>
              <a:t>Electra ka një histori të provuar të zbatimit të projekteve ambicioze të energjisë së rinovueshme në të gjithë Kosovën. Nga parqet e erës me kapacitet industrial deri te hidrocentrale mini, ne sjellim ekspertizë teknike dhe angazhim të plotë në çdo projekt.</a:t>
            </a:r>
            <a:endParaRPr lang="en-US" sz="850" dirty="0"/>
          </a:p>
        </p:txBody>
      </p:sp>
      <p:sp>
        <p:nvSpPr>
          <p:cNvPr id="4" name="Shape 2"/>
          <p:cNvSpPr/>
          <p:nvPr/>
        </p:nvSpPr>
        <p:spPr>
          <a:xfrm>
            <a:off x="355997" y="1291530"/>
            <a:ext cx="4161755" cy="3521869"/>
          </a:xfrm>
          <a:prstGeom prst="roundRect">
            <a:avLst>
              <a:gd name="adj" fmla="val 2219"/>
            </a:avLst>
          </a:prstGeom>
          <a:solidFill>
            <a:srgbClr val="4950BC"/>
          </a:solidFill>
          <a:ln/>
        </p:spPr>
        <p:txBody>
          <a:bodyPr/>
          <a:lstStyle/>
          <a:p>
            <a:endParaRPr lang="en-US"/>
          </a:p>
        </p:txBody>
      </p:sp>
      <p:sp>
        <p:nvSpPr>
          <p:cNvPr id="5" name="Text 3"/>
          <p:cNvSpPr/>
          <p:nvPr/>
        </p:nvSpPr>
        <p:spPr>
          <a:xfrm>
            <a:off x="464493" y="1386483"/>
            <a:ext cx="3626569" cy="169515"/>
          </a:xfrm>
          <a:prstGeom prst="rect">
            <a:avLst/>
          </a:prstGeom>
          <a:noFill/>
          <a:ln/>
        </p:spPr>
        <p:txBody>
          <a:bodyPr wrap="none" lIns="0" tIns="0" rIns="0" bIns="0" rtlCol="0" anchor="t"/>
          <a:lstStyle/>
          <a:p>
            <a:pPr marL="0" indent="0" algn="l">
              <a:lnSpc>
                <a:spcPct val="104000"/>
              </a:lnSpc>
              <a:buNone/>
            </a:pPr>
            <a:r>
              <a:rPr lang="en-US" sz="1050" b="1" dirty="0">
                <a:solidFill>
                  <a:srgbClr val="FFFFFF"/>
                </a:solidFill>
                <a:latin typeface="Inter Bold" pitchFamily="34" charset="0"/>
                <a:ea typeface="Inter Bold" pitchFamily="34" charset="-122"/>
                <a:cs typeface="Inter Bold" pitchFamily="34" charset="-120"/>
              </a:rPr>
              <a:t>Projektet Kryesore të Energjisë së Rinovueshme</a:t>
            </a:r>
            <a:endParaRPr lang="en-US" sz="1050" dirty="0"/>
          </a:p>
        </p:txBody>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05197" y="1666094"/>
            <a:ext cx="162744" cy="162744"/>
          </a:xfrm>
          <a:prstGeom prst="rect">
            <a:avLst/>
          </a:prstGeom>
        </p:spPr>
      </p:pic>
      <p:sp>
        <p:nvSpPr>
          <p:cNvPr id="7" name="Text 4"/>
          <p:cNvSpPr/>
          <p:nvPr/>
        </p:nvSpPr>
        <p:spPr>
          <a:xfrm>
            <a:off x="817141" y="1662782"/>
            <a:ext cx="2757785" cy="169515"/>
          </a:xfrm>
          <a:prstGeom prst="rect">
            <a:avLst/>
          </a:prstGeom>
          <a:noFill/>
          <a:ln/>
        </p:spPr>
        <p:txBody>
          <a:bodyPr wrap="none" lIns="0" tIns="0" rIns="0" bIns="0" rtlCol="0" anchor="t"/>
          <a:lstStyle/>
          <a:p>
            <a:pPr marL="0" indent="0" algn="l">
              <a:lnSpc>
                <a:spcPct val="104000"/>
              </a:lnSpc>
              <a:buNone/>
            </a:pPr>
            <a:r>
              <a:rPr lang="en-US" sz="1050" b="1" dirty="0">
                <a:solidFill>
                  <a:srgbClr val="FFFFFF"/>
                </a:solidFill>
                <a:latin typeface="Inter Bold" pitchFamily="34" charset="0"/>
                <a:ea typeface="Inter Bold" pitchFamily="34" charset="-122"/>
                <a:cs typeface="Inter Bold" pitchFamily="34" charset="-120"/>
              </a:rPr>
              <a:t>Kitka — Parku i Energjisë së Erës 32.5MW</a:t>
            </a:r>
            <a:endParaRPr lang="en-US" sz="1050" dirty="0"/>
          </a:p>
        </p:txBody>
      </p:sp>
      <p:sp>
        <p:nvSpPr>
          <p:cNvPr id="8" name="Text 5"/>
          <p:cNvSpPr/>
          <p:nvPr/>
        </p:nvSpPr>
        <p:spPr>
          <a:xfrm>
            <a:off x="817141" y="1927250"/>
            <a:ext cx="3592116" cy="325636"/>
          </a:xfrm>
          <a:prstGeom prst="rect">
            <a:avLst/>
          </a:prstGeom>
          <a:noFill/>
          <a:ln/>
        </p:spPr>
        <p:txBody>
          <a:bodyPr wrap="square" lIns="0" tIns="0" rIns="0" bIns="0" rtlCol="0" anchor="t">
            <a:normAutofit/>
          </a:bodyPr>
          <a:lstStyle/>
          <a:p>
            <a:pPr marL="0" indent="0" algn="l">
              <a:lnSpc>
                <a:spcPct val="125000"/>
              </a:lnSpc>
              <a:buNone/>
            </a:pPr>
            <a:r>
              <a:rPr lang="en-US" sz="850" dirty="0">
                <a:solidFill>
                  <a:srgbClr val="FFFFFF"/>
                </a:solidFill>
                <a:latin typeface="Inter" pitchFamily="34" charset="0"/>
                <a:ea typeface="Inter" pitchFamily="34" charset="-122"/>
                <a:cs typeface="Inter" pitchFamily="34" charset="-120"/>
              </a:rPr>
              <a:t>Projekti më i madh i energjisë së erës i zbatuar nga Electra, duke kontribuar ndjeshëm në prodhimin e energjisë së pastër në Kosovë.</a:t>
            </a:r>
            <a:endParaRPr lang="en-US" sz="850" dirty="0"/>
          </a:p>
        </p:txBody>
      </p:sp>
      <p:pic>
        <p:nvPicPr>
          <p:cNvPr id="9"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05197" y="2446102"/>
            <a:ext cx="162744" cy="162744"/>
          </a:xfrm>
          <a:prstGeom prst="rect">
            <a:avLst/>
          </a:prstGeom>
        </p:spPr>
      </p:pic>
      <p:sp>
        <p:nvSpPr>
          <p:cNvPr id="10" name="Text 6"/>
          <p:cNvSpPr/>
          <p:nvPr/>
        </p:nvSpPr>
        <p:spPr>
          <a:xfrm>
            <a:off x="817141" y="2442790"/>
            <a:ext cx="2138735" cy="169515"/>
          </a:xfrm>
          <a:prstGeom prst="rect">
            <a:avLst/>
          </a:prstGeom>
          <a:noFill/>
          <a:ln/>
        </p:spPr>
        <p:txBody>
          <a:bodyPr wrap="none" lIns="0" tIns="0" rIns="0" bIns="0" rtlCol="0" anchor="t"/>
          <a:lstStyle/>
          <a:p>
            <a:pPr marL="0" indent="0" algn="l">
              <a:lnSpc>
                <a:spcPct val="104000"/>
              </a:lnSpc>
              <a:buNone/>
            </a:pPr>
            <a:r>
              <a:rPr lang="en-US" sz="1050" b="1" dirty="0">
                <a:solidFill>
                  <a:srgbClr val="FFFFFF"/>
                </a:solidFill>
                <a:latin typeface="Inter Bold" pitchFamily="34" charset="0"/>
                <a:ea typeface="Inter Bold" pitchFamily="34" charset="-122"/>
                <a:cs typeface="Inter Bold" pitchFamily="34" charset="-120"/>
              </a:rPr>
              <a:t>Parku Fotovoltaik Madanaj 6MW</a:t>
            </a:r>
            <a:endParaRPr lang="en-US" sz="1050" dirty="0"/>
          </a:p>
        </p:txBody>
      </p:sp>
      <p:sp>
        <p:nvSpPr>
          <p:cNvPr id="11" name="Text 7"/>
          <p:cNvSpPr/>
          <p:nvPr/>
        </p:nvSpPr>
        <p:spPr>
          <a:xfrm>
            <a:off x="817141" y="2707258"/>
            <a:ext cx="3592116" cy="325636"/>
          </a:xfrm>
          <a:prstGeom prst="rect">
            <a:avLst/>
          </a:prstGeom>
          <a:noFill/>
          <a:ln/>
        </p:spPr>
        <p:txBody>
          <a:bodyPr wrap="square" lIns="0" tIns="0" rIns="0" bIns="0" rtlCol="0" anchor="t">
            <a:normAutofit/>
          </a:bodyPr>
          <a:lstStyle/>
          <a:p>
            <a:pPr marL="0" indent="0" algn="l">
              <a:lnSpc>
                <a:spcPct val="125000"/>
              </a:lnSpc>
              <a:buNone/>
            </a:pPr>
            <a:r>
              <a:rPr lang="en-US" sz="850" dirty="0">
                <a:solidFill>
                  <a:srgbClr val="FFFFFF"/>
                </a:solidFill>
                <a:latin typeface="Inter" pitchFamily="34" charset="0"/>
                <a:ea typeface="Inter" pitchFamily="34" charset="-122"/>
                <a:cs typeface="Inter" pitchFamily="34" charset="-120"/>
              </a:rPr>
              <a:t>Një nga instalimet fotovoltaike më të mëdha, duke shfrytëzuar </a:t>
            </a:r>
            <a:r>
              <a:rPr lang="en-US" sz="850" dirty="0" err="1">
                <a:solidFill>
                  <a:srgbClr val="FFFFFF"/>
                </a:solidFill>
                <a:latin typeface="Inter" pitchFamily="34" charset="0"/>
                <a:ea typeface="Inter" pitchFamily="34" charset="-122"/>
                <a:cs typeface="Inter" pitchFamily="34" charset="-120"/>
              </a:rPr>
              <a:t>energjinë</a:t>
            </a:r>
            <a:r>
              <a:rPr lang="en-US" sz="850" dirty="0">
                <a:solidFill>
                  <a:srgbClr val="FFFFFF"/>
                </a:solidFill>
                <a:latin typeface="Inter" pitchFamily="34" charset="0"/>
                <a:ea typeface="Inter" pitchFamily="34" charset="-122"/>
                <a:cs typeface="Inter" pitchFamily="34" charset="-120"/>
              </a:rPr>
              <a:t> </a:t>
            </a:r>
            <a:r>
              <a:rPr lang="en-US" sz="850" dirty="0" err="1">
                <a:solidFill>
                  <a:srgbClr val="FFFFFF"/>
                </a:solidFill>
                <a:latin typeface="Inter" pitchFamily="34" charset="0"/>
                <a:ea typeface="Inter" pitchFamily="34" charset="-122"/>
                <a:cs typeface="Inter" pitchFamily="34" charset="-120"/>
              </a:rPr>
              <a:t>solare</a:t>
            </a:r>
            <a:r>
              <a:rPr lang="en-US" sz="850" dirty="0">
                <a:solidFill>
                  <a:srgbClr val="FFFFFF"/>
                </a:solidFill>
                <a:latin typeface="Inter" pitchFamily="34" charset="0"/>
                <a:ea typeface="Inter" pitchFamily="34" charset="-122"/>
                <a:cs typeface="Inter" pitchFamily="34" charset="-120"/>
              </a:rPr>
              <a:t> për furnizim të qëndrueshëm.</a:t>
            </a:r>
            <a:endParaRPr lang="en-US" sz="850" dirty="0"/>
          </a:p>
        </p:txBody>
      </p:sp>
      <p:pic>
        <p:nvPicPr>
          <p:cNvPr id="12"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05197" y="3226110"/>
            <a:ext cx="162744" cy="162744"/>
          </a:xfrm>
          <a:prstGeom prst="rect">
            <a:avLst/>
          </a:prstGeom>
        </p:spPr>
      </p:pic>
      <p:sp>
        <p:nvSpPr>
          <p:cNvPr id="13" name="Text 8"/>
          <p:cNvSpPr/>
          <p:nvPr/>
        </p:nvSpPr>
        <p:spPr>
          <a:xfrm>
            <a:off x="817141" y="3222799"/>
            <a:ext cx="2535808" cy="169515"/>
          </a:xfrm>
          <a:prstGeom prst="rect">
            <a:avLst/>
          </a:prstGeom>
          <a:noFill/>
          <a:ln/>
        </p:spPr>
        <p:txBody>
          <a:bodyPr wrap="none" lIns="0" tIns="0" rIns="0" bIns="0" rtlCol="0" anchor="t"/>
          <a:lstStyle/>
          <a:p>
            <a:pPr marL="0" indent="0" algn="l">
              <a:lnSpc>
                <a:spcPct val="104000"/>
              </a:lnSpc>
              <a:buNone/>
            </a:pPr>
            <a:r>
              <a:rPr lang="en-US" sz="1050" b="1" dirty="0">
                <a:solidFill>
                  <a:srgbClr val="FFFFFF"/>
                </a:solidFill>
                <a:latin typeface="Inter Bold" pitchFamily="34" charset="0"/>
                <a:ea typeface="Inter Bold" pitchFamily="34" charset="-122"/>
                <a:cs typeface="Inter Bold" pitchFamily="34" charset="-120"/>
              </a:rPr>
              <a:t>Parku Fotovoltaik SGE Kamenica 3MW</a:t>
            </a:r>
            <a:endParaRPr lang="en-US" sz="1050" dirty="0"/>
          </a:p>
        </p:txBody>
      </p:sp>
      <p:sp>
        <p:nvSpPr>
          <p:cNvPr id="14" name="Text 9"/>
          <p:cNvSpPr/>
          <p:nvPr/>
        </p:nvSpPr>
        <p:spPr>
          <a:xfrm>
            <a:off x="817141" y="3487266"/>
            <a:ext cx="3592116" cy="325636"/>
          </a:xfrm>
          <a:prstGeom prst="rect">
            <a:avLst/>
          </a:prstGeom>
          <a:noFill/>
          <a:ln/>
        </p:spPr>
        <p:txBody>
          <a:bodyPr wrap="square" lIns="0" tIns="0" rIns="0" bIns="0" rtlCol="0" anchor="t">
            <a:normAutofit/>
          </a:bodyPr>
          <a:lstStyle/>
          <a:p>
            <a:pPr marL="0" indent="0" algn="l">
              <a:lnSpc>
                <a:spcPct val="125000"/>
              </a:lnSpc>
              <a:buNone/>
            </a:pPr>
            <a:r>
              <a:rPr lang="en-US" sz="850" dirty="0">
                <a:solidFill>
                  <a:srgbClr val="FFFFFF"/>
                </a:solidFill>
                <a:latin typeface="Inter" pitchFamily="34" charset="0"/>
                <a:ea typeface="Inter" pitchFamily="34" charset="-122"/>
                <a:cs typeface="Inter" pitchFamily="34" charset="-120"/>
              </a:rPr>
              <a:t>Projekt fotovoltaik i suksesshëm që demonstron ekspertizën tonë në </a:t>
            </a:r>
            <a:r>
              <a:rPr lang="en-US" sz="850" dirty="0" err="1">
                <a:solidFill>
                  <a:srgbClr val="FFFFFF"/>
                </a:solidFill>
                <a:latin typeface="Inter" pitchFamily="34" charset="0"/>
                <a:ea typeface="Inter" pitchFamily="34" charset="-122"/>
                <a:cs typeface="Inter" pitchFamily="34" charset="-120"/>
              </a:rPr>
              <a:t>sisteme</a:t>
            </a:r>
            <a:r>
              <a:rPr lang="en-US" sz="850" dirty="0">
                <a:solidFill>
                  <a:srgbClr val="FFFFFF"/>
                </a:solidFill>
                <a:latin typeface="Inter" pitchFamily="34" charset="0"/>
                <a:ea typeface="Inter" pitchFamily="34" charset="-122"/>
                <a:cs typeface="Inter" pitchFamily="34" charset="-120"/>
              </a:rPr>
              <a:t> </a:t>
            </a:r>
            <a:r>
              <a:rPr lang="en-US" sz="850" dirty="0" err="1">
                <a:solidFill>
                  <a:srgbClr val="FFFFFF"/>
                </a:solidFill>
                <a:latin typeface="Inter" pitchFamily="34" charset="0"/>
                <a:ea typeface="Inter" pitchFamily="34" charset="-122"/>
                <a:cs typeface="Inter" pitchFamily="34" charset="-120"/>
              </a:rPr>
              <a:t>solare</a:t>
            </a:r>
            <a:r>
              <a:rPr lang="en-US" sz="850" dirty="0">
                <a:solidFill>
                  <a:srgbClr val="FFFFFF"/>
                </a:solidFill>
                <a:latin typeface="Inter" pitchFamily="34" charset="0"/>
                <a:ea typeface="Inter" pitchFamily="34" charset="-122"/>
                <a:cs typeface="Inter" pitchFamily="34" charset="-120"/>
              </a:rPr>
              <a:t> komerciale.</a:t>
            </a:r>
            <a:endParaRPr lang="en-US" sz="850" dirty="0"/>
          </a:p>
        </p:txBody>
      </p:sp>
      <p:pic>
        <p:nvPicPr>
          <p:cNvPr id="15" name="Image 3"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05197" y="4006118"/>
            <a:ext cx="162744" cy="162744"/>
          </a:xfrm>
          <a:prstGeom prst="rect">
            <a:avLst/>
          </a:prstGeom>
        </p:spPr>
      </p:pic>
      <p:sp>
        <p:nvSpPr>
          <p:cNvPr id="16" name="Text 10"/>
          <p:cNvSpPr/>
          <p:nvPr/>
        </p:nvSpPr>
        <p:spPr>
          <a:xfrm>
            <a:off x="817141" y="4002807"/>
            <a:ext cx="3441502" cy="169515"/>
          </a:xfrm>
          <a:prstGeom prst="rect">
            <a:avLst/>
          </a:prstGeom>
          <a:noFill/>
          <a:ln/>
        </p:spPr>
        <p:txBody>
          <a:bodyPr wrap="none" lIns="0" tIns="0" rIns="0" bIns="0" rtlCol="0" anchor="t"/>
          <a:lstStyle/>
          <a:p>
            <a:pPr marL="0" indent="0" algn="l">
              <a:lnSpc>
                <a:spcPct val="104000"/>
              </a:lnSpc>
              <a:buNone/>
            </a:pPr>
            <a:r>
              <a:rPr lang="en-US" sz="1050" b="1" dirty="0">
                <a:solidFill>
                  <a:srgbClr val="FFFFFF"/>
                </a:solidFill>
                <a:latin typeface="Inter Bold" pitchFamily="34" charset="0"/>
                <a:ea typeface="Inter Bold" pitchFamily="34" charset="-122"/>
                <a:cs typeface="Inter Bold" pitchFamily="34" charset="-120"/>
              </a:rPr>
              <a:t>Hidrocentralet Mini — Dragash, Brezovicë &amp; Kaçanik</a:t>
            </a:r>
            <a:endParaRPr lang="en-US" sz="1050" dirty="0"/>
          </a:p>
        </p:txBody>
      </p:sp>
      <p:sp>
        <p:nvSpPr>
          <p:cNvPr id="17" name="Text 11"/>
          <p:cNvSpPr/>
          <p:nvPr/>
        </p:nvSpPr>
        <p:spPr>
          <a:xfrm>
            <a:off x="817141" y="4267274"/>
            <a:ext cx="3592116" cy="325636"/>
          </a:xfrm>
          <a:prstGeom prst="rect">
            <a:avLst/>
          </a:prstGeom>
          <a:noFill/>
          <a:ln/>
        </p:spPr>
        <p:txBody>
          <a:bodyPr wrap="square" lIns="0" tIns="0" rIns="0" bIns="0" rtlCol="0" anchor="t">
            <a:normAutofit/>
          </a:bodyPr>
          <a:lstStyle/>
          <a:p>
            <a:pPr marL="0" indent="0" algn="l">
              <a:lnSpc>
                <a:spcPct val="125000"/>
              </a:lnSpc>
              <a:buNone/>
            </a:pPr>
            <a:r>
              <a:rPr lang="en-US" sz="850" dirty="0">
                <a:solidFill>
                  <a:srgbClr val="FFFFFF"/>
                </a:solidFill>
                <a:latin typeface="Inter" pitchFamily="34" charset="0"/>
                <a:ea typeface="Inter" pitchFamily="34" charset="-122"/>
                <a:cs typeface="Inter" pitchFamily="34" charset="-120"/>
              </a:rPr>
              <a:t>Shfrytëzimi i burimeve ujore lokale për prodhim të energjisë hidroelektrike të qëndrueshme dhe efikase.</a:t>
            </a:r>
            <a:endParaRPr lang="en-US" sz="850" dirty="0"/>
          </a:p>
        </p:txBody>
      </p:sp>
      <p:sp>
        <p:nvSpPr>
          <p:cNvPr id="18" name="Text 12"/>
          <p:cNvSpPr/>
          <p:nvPr/>
        </p:nvSpPr>
        <p:spPr>
          <a:xfrm>
            <a:off x="4709145" y="1386483"/>
            <a:ext cx="2362051" cy="169515"/>
          </a:xfrm>
          <a:prstGeom prst="rect">
            <a:avLst/>
          </a:prstGeom>
          <a:noFill/>
          <a:ln/>
        </p:spPr>
        <p:txBody>
          <a:bodyPr wrap="none" lIns="0" tIns="0" rIns="0" bIns="0" rtlCol="0" anchor="t"/>
          <a:lstStyle/>
          <a:p>
            <a:pPr marL="0" indent="0" algn="l">
              <a:lnSpc>
                <a:spcPct val="104000"/>
              </a:lnSpc>
              <a:buNone/>
            </a:pPr>
            <a:r>
              <a:rPr lang="en-US" sz="1050" b="1" dirty="0">
                <a:solidFill>
                  <a:srgbClr val="000000"/>
                </a:solidFill>
                <a:latin typeface="Inter Bold" pitchFamily="34" charset="0"/>
                <a:ea typeface="Inter Bold" pitchFamily="34" charset="-122"/>
                <a:cs typeface="Inter Bold" pitchFamily="34" charset="-120"/>
              </a:rPr>
              <a:t>Prodhimi i Paneleve Elektrike</a:t>
            </a:r>
            <a:endParaRPr lang="en-US" sz="1050" dirty="0"/>
          </a:p>
        </p:txBody>
      </p:sp>
      <p:sp>
        <p:nvSpPr>
          <p:cNvPr id="19" name="Text 13"/>
          <p:cNvSpPr/>
          <p:nvPr/>
        </p:nvSpPr>
        <p:spPr>
          <a:xfrm>
            <a:off x="4709145" y="1650950"/>
            <a:ext cx="4005486" cy="325636"/>
          </a:xfrm>
          <a:prstGeom prst="rect">
            <a:avLst/>
          </a:prstGeom>
          <a:noFill/>
          <a:ln/>
        </p:spPr>
        <p:txBody>
          <a:bodyPr wrap="square" lIns="0" tIns="0" rIns="0" bIns="0" rtlCol="0" anchor="t">
            <a:normAutofit/>
          </a:bodyPr>
          <a:lstStyle/>
          <a:p>
            <a:pPr marL="0" indent="0" algn="l">
              <a:lnSpc>
                <a:spcPct val="125000"/>
              </a:lnSpc>
              <a:buNone/>
            </a:pPr>
            <a:r>
              <a:rPr lang="en-US" sz="850" dirty="0">
                <a:solidFill>
                  <a:srgbClr val="272525"/>
                </a:solidFill>
                <a:latin typeface="Inter" pitchFamily="34" charset="0"/>
                <a:ea typeface="Inter" pitchFamily="34" charset="-122"/>
                <a:cs typeface="Inter" pitchFamily="34" charset="-120"/>
              </a:rPr>
              <a:t>Electra ka zhvilluar një departament të specializuar prodhimi, duke operuar nën licencat e kompanive lider botëror:</a:t>
            </a:r>
            <a:endParaRPr lang="en-US" sz="850" dirty="0"/>
          </a:p>
        </p:txBody>
      </p:sp>
      <p:sp>
        <p:nvSpPr>
          <p:cNvPr id="20" name="Shape 14"/>
          <p:cNvSpPr/>
          <p:nvPr/>
        </p:nvSpPr>
        <p:spPr>
          <a:xfrm>
            <a:off x="4709145" y="2083371"/>
            <a:ext cx="1955229" cy="998488"/>
          </a:xfrm>
          <a:prstGeom prst="roundRect">
            <a:avLst>
              <a:gd name="adj" fmla="val 4566"/>
            </a:avLst>
          </a:prstGeom>
          <a:solidFill>
            <a:srgbClr val="FFFFFF"/>
          </a:solidFill>
          <a:ln w="14288">
            <a:solidFill>
              <a:srgbClr val="C0C1D7"/>
            </a:solidFill>
            <a:prstDash val="solid"/>
          </a:ln>
        </p:spPr>
        <p:txBody>
          <a:bodyPr/>
          <a:lstStyle/>
          <a:p>
            <a:endParaRPr lang="en-US"/>
          </a:p>
        </p:txBody>
      </p:sp>
      <p:sp>
        <p:nvSpPr>
          <p:cNvPr id="21" name="Text 15"/>
          <p:cNvSpPr/>
          <p:nvPr/>
        </p:nvSpPr>
        <p:spPr>
          <a:xfrm>
            <a:off x="4831928" y="2206154"/>
            <a:ext cx="1356717" cy="169515"/>
          </a:xfrm>
          <a:prstGeom prst="rect">
            <a:avLst/>
          </a:prstGeom>
          <a:noFill/>
          <a:ln/>
        </p:spPr>
        <p:txBody>
          <a:bodyPr wrap="none" lIns="0" tIns="0" rIns="0" bIns="0" rtlCol="0" anchor="t"/>
          <a:lstStyle/>
          <a:p>
            <a:pPr marL="0" indent="0" algn="l">
              <a:lnSpc>
                <a:spcPct val="104000"/>
              </a:lnSpc>
              <a:buNone/>
            </a:pPr>
            <a:r>
              <a:rPr lang="en-US" sz="1050" b="1" dirty="0">
                <a:solidFill>
                  <a:srgbClr val="272525"/>
                </a:solidFill>
                <a:latin typeface="Inter Bold" pitchFamily="34" charset="0"/>
                <a:ea typeface="Inter Bold" pitchFamily="34" charset="-122"/>
                <a:cs typeface="Inter Bold" pitchFamily="34" charset="-120"/>
              </a:rPr>
              <a:t>Panele 24kV</a:t>
            </a:r>
            <a:endParaRPr lang="en-US" sz="1050" dirty="0"/>
          </a:p>
        </p:txBody>
      </p:sp>
      <p:sp>
        <p:nvSpPr>
          <p:cNvPr id="22" name="Text 16"/>
          <p:cNvSpPr/>
          <p:nvPr/>
        </p:nvSpPr>
        <p:spPr>
          <a:xfrm>
            <a:off x="4831928" y="2470621"/>
            <a:ext cx="1709663" cy="325636"/>
          </a:xfrm>
          <a:prstGeom prst="rect">
            <a:avLst/>
          </a:prstGeom>
          <a:noFill/>
          <a:ln/>
        </p:spPr>
        <p:txBody>
          <a:bodyPr wrap="square" lIns="0" tIns="0" rIns="0" bIns="0" rtlCol="0" anchor="t">
            <a:normAutofit/>
          </a:bodyPr>
          <a:lstStyle/>
          <a:p>
            <a:pPr marL="0" indent="0" algn="l">
              <a:lnSpc>
                <a:spcPct val="125000"/>
              </a:lnSpc>
              <a:buNone/>
            </a:pPr>
            <a:r>
              <a:rPr lang="en-US" sz="850" dirty="0">
                <a:solidFill>
                  <a:srgbClr val="272525"/>
                </a:solidFill>
                <a:latin typeface="Inter" pitchFamily="34" charset="0"/>
                <a:ea typeface="Inter" pitchFamily="34" charset="-122"/>
                <a:cs typeface="Inter" pitchFamily="34" charset="-120"/>
              </a:rPr>
              <a:t>Prodhuar nën licencën e </a:t>
            </a:r>
            <a:r>
              <a:rPr lang="en-US" sz="850" b="1" dirty="0">
                <a:solidFill>
                  <a:srgbClr val="272525"/>
                </a:solidFill>
                <a:latin typeface="Inter" pitchFamily="34" charset="0"/>
                <a:ea typeface="Inter" pitchFamily="34" charset="-122"/>
                <a:cs typeface="Inter" pitchFamily="34" charset="-120"/>
              </a:rPr>
              <a:t>ABB</a:t>
            </a:r>
            <a:r>
              <a:rPr lang="en-US" sz="850" dirty="0">
                <a:solidFill>
                  <a:srgbClr val="272525"/>
                </a:solidFill>
                <a:latin typeface="Inter" pitchFamily="34" charset="0"/>
                <a:ea typeface="Inter" pitchFamily="34" charset="-122"/>
                <a:cs typeface="Inter" pitchFamily="34" charset="-120"/>
              </a:rPr>
              <a:t> — standarde të larta europiane</a:t>
            </a:r>
            <a:endParaRPr lang="en-US" sz="850" dirty="0"/>
          </a:p>
        </p:txBody>
      </p:sp>
      <p:sp>
        <p:nvSpPr>
          <p:cNvPr id="23" name="Shape 17"/>
          <p:cNvSpPr/>
          <p:nvPr/>
        </p:nvSpPr>
        <p:spPr>
          <a:xfrm>
            <a:off x="6759327" y="2083371"/>
            <a:ext cx="1955304" cy="998488"/>
          </a:xfrm>
          <a:prstGeom prst="roundRect">
            <a:avLst>
              <a:gd name="adj" fmla="val 4566"/>
            </a:avLst>
          </a:prstGeom>
          <a:solidFill>
            <a:srgbClr val="FFFFFF"/>
          </a:solidFill>
          <a:ln w="14288">
            <a:solidFill>
              <a:srgbClr val="C0C1D7"/>
            </a:solidFill>
            <a:prstDash val="solid"/>
          </a:ln>
        </p:spPr>
        <p:txBody>
          <a:bodyPr/>
          <a:lstStyle/>
          <a:p>
            <a:endParaRPr lang="en-US"/>
          </a:p>
        </p:txBody>
      </p:sp>
      <p:sp>
        <p:nvSpPr>
          <p:cNvPr id="24" name="Text 18"/>
          <p:cNvSpPr/>
          <p:nvPr/>
        </p:nvSpPr>
        <p:spPr>
          <a:xfrm>
            <a:off x="6882110" y="2206154"/>
            <a:ext cx="1356717" cy="169515"/>
          </a:xfrm>
          <a:prstGeom prst="rect">
            <a:avLst/>
          </a:prstGeom>
          <a:noFill/>
          <a:ln/>
        </p:spPr>
        <p:txBody>
          <a:bodyPr wrap="none" lIns="0" tIns="0" rIns="0" bIns="0" rtlCol="0" anchor="t"/>
          <a:lstStyle/>
          <a:p>
            <a:pPr marL="0" indent="0" algn="l">
              <a:lnSpc>
                <a:spcPct val="104000"/>
              </a:lnSpc>
              <a:buNone/>
            </a:pPr>
            <a:r>
              <a:rPr lang="en-US" sz="1050" b="1" dirty="0">
                <a:solidFill>
                  <a:srgbClr val="272525"/>
                </a:solidFill>
                <a:latin typeface="Inter Bold" pitchFamily="34" charset="0"/>
                <a:ea typeface="Inter Bold" pitchFamily="34" charset="-122"/>
                <a:cs typeface="Inter Bold" pitchFamily="34" charset="-120"/>
              </a:rPr>
              <a:t>Panele 36kV</a:t>
            </a:r>
            <a:endParaRPr lang="en-US" sz="1050" dirty="0"/>
          </a:p>
        </p:txBody>
      </p:sp>
      <p:sp>
        <p:nvSpPr>
          <p:cNvPr id="25" name="Text 19"/>
          <p:cNvSpPr/>
          <p:nvPr/>
        </p:nvSpPr>
        <p:spPr>
          <a:xfrm>
            <a:off x="6882110" y="2470621"/>
            <a:ext cx="1709738" cy="488454"/>
          </a:xfrm>
          <a:prstGeom prst="rect">
            <a:avLst/>
          </a:prstGeom>
          <a:noFill/>
          <a:ln/>
        </p:spPr>
        <p:txBody>
          <a:bodyPr wrap="square" lIns="0" tIns="0" rIns="0" bIns="0" rtlCol="0" anchor="t">
            <a:normAutofit/>
          </a:bodyPr>
          <a:lstStyle/>
          <a:p>
            <a:pPr marL="0" indent="0" algn="l">
              <a:lnSpc>
                <a:spcPct val="125000"/>
              </a:lnSpc>
              <a:buNone/>
            </a:pPr>
            <a:r>
              <a:rPr lang="en-US" sz="850" dirty="0">
                <a:solidFill>
                  <a:srgbClr val="272525"/>
                </a:solidFill>
                <a:latin typeface="Inter" pitchFamily="34" charset="0"/>
                <a:ea typeface="Inter" pitchFamily="34" charset="-122"/>
                <a:cs typeface="Inter" pitchFamily="34" charset="-120"/>
              </a:rPr>
              <a:t>Prodhuar nën licencën e </a:t>
            </a:r>
            <a:r>
              <a:rPr lang="en-US" sz="850" b="1" dirty="0">
                <a:solidFill>
                  <a:srgbClr val="272525"/>
                </a:solidFill>
                <a:latin typeface="Inter" pitchFamily="34" charset="0"/>
                <a:ea typeface="Inter" pitchFamily="34" charset="-122"/>
                <a:cs typeface="Inter" pitchFamily="34" charset="-120"/>
              </a:rPr>
              <a:t>Schneider Electric</a:t>
            </a:r>
            <a:r>
              <a:rPr lang="en-US" sz="850" dirty="0">
                <a:solidFill>
                  <a:srgbClr val="272525"/>
                </a:solidFill>
                <a:latin typeface="Inter" pitchFamily="34" charset="0"/>
                <a:ea typeface="Inter" pitchFamily="34" charset="-122"/>
                <a:cs typeface="Inter" pitchFamily="34" charset="-120"/>
              </a:rPr>
              <a:t> — teknologji e avancuar</a:t>
            </a:r>
            <a:endParaRPr lang="en-US" sz="850" dirty="0"/>
          </a:p>
        </p:txBody>
      </p:sp>
      <p:sp>
        <p:nvSpPr>
          <p:cNvPr id="26" name="Shape 20"/>
          <p:cNvSpPr/>
          <p:nvPr/>
        </p:nvSpPr>
        <p:spPr>
          <a:xfrm>
            <a:off x="4709145" y="3176811"/>
            <a:ext cx="4005486" cy="835670"/>
          </a:xfrm>
          <a:prstGeom prst="roundRect">
            <a:avLst>
              <a:gd name="adj" fmla="val 5455"/>
            </a:avLst>
          </a:prstGeom>
          <a:solidFill>
            <a:srgbClr val="FFFFFF"/>
          </a:solidFill>
          <a:ln w="14288">
            <a:solidFill>
              <a:srgbClr val="C0C1D7"/>
            </a:solidFill>
            <a:prstDash val="solid"/>
          </a:ln>
        </p:spPr>
        <p:txBody>
          <a:bodyPr/>
          <a:lstStyle/>
          <a:p>
            <a:endParaRPr lang="en-US"/>
          </a:p>
        </p:txBody>
      </p:sp>
      <p:sp>
        <p:nvSpPr>
          <p:cNvPr id="27" name="Text 21"/>
          <p:cNvSpPr/>
          <p:nvPr/>
        </p:nvSpPr>
        <p:spPr>
          <a:xfrm>
            <a:off x="4831928" y="3299594"/>
            <a:ext cx="1356717" cy="169515"/>
          </a:xfrm>
          <a:prstGeom prst="rect">
            <a:avLst/>
          </a:prstGeom>
          <a:noFill/>
          <a:ln/>
        </p:spPr>
        <p:txBody>
          <a:bodyPr wrap="none" lIns="0" tIns="0" rIns="0" bIns="0" rtlCol="0" anchor="t"/>
          <a:lstStyle/>
          <a:p>
            <a:pPr marL="0" indent="0" algn="l">
              <a:lnSpc>
                <a:spcPct val="104000"/>
              </a:lnSpc>
              <a:buNone/>
            </a:pPr>
            <a:r>
              <a:rPr lang="en-US" sz="1050" b="1" dirty="0">
                <a:solidFill>
                  <a:srgbClr val="272525"/>
                </a:solidFill>
                <a:latin typeface="Inter Bold" pitchFamily="34" charset="0"/>
                <a:ea typeface="Inter Bold" pitchFamily="34" charset="-122"/>
                <a:cs typeface="Inter Bold" pitchFamily="34" charset="-120"/>
              </a:rPr>
              <a:t>Panele 0.4kV</a:t>
            </a:r>
            <a:endParaRPr lang="en-US" sz="1050" dirty="0"/>
          </a:p>
        </p:txBody>
      </p:sp>
      <p:sp>
        <p:nvSpPr>
          <p:cNvPr id="28" name="Text 22"/>
          <p:cNvSpPr/>
          <p:nvPr/>
        </p:nvSpPr>
        <p:spPr>
          <a:xfrm>
            <a:off x="4831928" y="3564062"/>
            <a:ext cx="3759919" cy="325636"/>
          </a:xfrm>
          <a:prstGeom prst="rect">
            <a:avLst/>
          </a:prstGeom>
          <a:noFill/>
          <a:ln/>
        </p:spPr>
        <p:txBody>
          <a:bodyPr wrap="square" lIns="0" tIns="0" rIns="0" bIns="0" rtlCol="0" anchor="t">
            <a:normAutofit/>
          </a:bodyPr>
          <a:lstStyle/>
          <a:p>
            <a:pPr marL="0" indent="0" algn="l">
              <a:lnSpc>
                <a:spcPct val="125000"/>
              </a:lnSpc>
              <a:buNone/>
            </a:pPr>
            <a:r>
              <a:rPr lang="en-US" sz="850" dirty="0">
                <a:solidFill>
                  <a:srgbClr val="272525"/>
                </a:solidFill>
                <a:latin typeface="Inter" pitchFamily="34" charset="0"/>
                <a:ea typeface="Inter" pitchFamily="34" charset="-122"/>
                <a:cs typeface="Inter" pitchFamily="34" charset="-120"/>
              </a:rPr>
              <a:t>Prodhuar nën licencën e </a:t>
            </a:r>
            <a:r>
              <a:rPr lang="en-US" sz="850" b="1" dirty="0">
                <a:solidFill>
                  <a:srgbClr val="272525"/>
                </a:solidFill>
                <a:latin typeface="Inter" pitchFamily="34" charset="0"/>
                <a:ea typeface="Inter" pitchFamily="34" charset="-122"/>
                <a:cs typeface="Inter" pitchFamily="34" charset="-120"/>
              </a:rPr>
              <a:t>Schneider Electric</a:t>
            </a:r>
            <a:r>
              <a:rPr lang="en-US" sz="850" dirty="0">
                <a:solidFill>
                  <a:srgbClr val="272525"/>
                </a:solidFill>
                <a:latin typeface="Inter" pitchFamily="34" charset="0"/>
                <a:ea typeface="Inter" pitchFamily="34" charset="-122"/>
                <a:cs typeface="Inter" pitchFamily="34" charset="-120"/>
              </a:rPr>
              <a:t> — për distribuim të tensionit të ulët</a:t>
            </a:r>
            <a:endParaRPr lang="en-US" sz="850" dirty="0"/>
          </a:p>
        </p:txBody>
      </p:sp>
      <p:sp>
        <p:nvSpPr>
          <p:cNvPr id="29" name="Shape 23"/>
          <p:cNvSpPr/>
          <p:nvPr/>
        </p:nvSpPr>
        <p:spPr>
          <a:xfrm>
            <a:off x="4709145" y="4119265"/>
            <a:ext cx="4005486" cy="587350"/>
          </a:xfrm>
          <a:prstGeom prst="roundRect">
            <a:avLst>
              <a:gd name="adj" fmla="val 7761"/>
            </a:avLst>
          </a:prstGeom>
          <a:solidFill>
            <a:srgbClr val="B6FCB8"/>
          </a:solidFill>
          <a:ln/>
        </p:spPr>
        <p:txBody>
          <a:bodyPr/>
          <a:lstStyle/>
          <a:p>
            <a:endParaRPr lang="en-US"/>
          </a:p>
        </p:txBody>
      </p:sp>
      <p:pic>
        <p:nvPicPr>
          <p:cNvPr id="30" name="Image 4" descr="preencoded.png"/>
          <p:cNvPicPr>
            <a:picLocks noChangeAspect="1"/>
          </p:cNvPicPr>
          <p:nvPr/>
        </p:nvPicPr>
        <p:blipFill>
          <a:blip r:embed="rId4"/>
          <a:stretch>
            <a:fillRect/>
          </a:stretch>
        </p:blipFill>
        <p:spPr>
          <a:xfrm>
            <a:off x="4817641" y="4278957"/>
            <a:ext cx="135657" cy="108496"/>
          </a:xfrm>
          <a:prstGeom prst="rect">
            <a:avLst/>
          </a:prstGeom>
        </p:spPr>
      </p:pic>
      <p:sp>
        <p:nvSpPr>
          <p:cNvPr id="31" name="Text 24"/>
          <p:cNvSpPr/>
          <p:nvPr/>
        </p:nvSpPr>
        <p:spPr>
          <a:xfrm>
            <a:off x="5061793" y="4241304"/>
            <a:ext cx="3544342" cy="325636"/>
          </a:xfrm>
          <a:prstGeom prst="rect">
            <a:avLst/>
          </a:prstGeom>
          <a:noFill/>
          <a:ln/>
        </p:spPr>
        <p:txBody>
          <a:bodyPr wrap="square" lIns="0" tIns="0" rIns="0" bIns="0" rtlCol="0" anchor="t">
            <a:normAutofit/>
          </a:bodyPr>
          <a:lstStyle/>
          <a:p>
            <a:pPr marL="0" indent="0" algn="l">
              <a:lnSpc>
                <a:spcPct val="125000"/>
              </a:lnSpc>
              <a:buNone/>
            </a:pPr>
            <a:r>
              <a:rPr lang="en-US" sz="850" dirty="0">
                <a:solidFill>
                  <a:srgbClr val="000000"/>
                </a:solidFill>
                <a:latin typeface="Inter" pitchFamily="34" charset="0"/>
                <a:ea typeface="Inter" pitchFamily="34" charset="-122"/>
                <a:cs typeface="Inter" pitchFamily="34" charset="-120"/>
              </a:rPr>
              <a:t>Çdo panel prodhohet sipas standardeve ndërkombëtare, duke garantuar besueshmëri dhe jetëgjatësi maksimale.</a:t>
            </a:r>
            <a:endParaRPr lang="en-US" sz="850" dirty="0"/>
          </a:p>
        </p:txBody>
      </p:sp>
      <p:pic>
        <p:nvPicPr>
          <p:cNvPr id="32" name="Image 58">
            <a:extLst>
              <a:ext uri="{FF2B5EF4-FFF2-40B4-BE49-F238E27FC236}">
                <a16:creationId xmlns:a16="http://schemas.microsoft.com/office/drawing/2014/main" id="{3503442B-B781-FDC6-DF7F-9FA8022181AB}"/>
              </a:ext>
            </a:extLst>
          </p:cNvPr>
          <p:cNvPicPr>
            <a:picLocks/>
          </p:cNvPicPr>
          <p:nvPr/>
        </p:nvPicPr>
        <p:blipFill>
          <a:blip r:embed="rId5" cstate="print"/>
          <a:stretch>
            <a:fillRect/>
          </a:stretch>
        </p:blipFill>
        <p:spPr>
          <a:xfrm>
            <a:off x="8202533" y="4808934"/>
            <a:ext cx="778628" cy="33010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21643" y="310976"/>
            <a:ext cx="4574158" cy="320948"/>
          </a:xfrm>
          <a:prstGeom prst="rect">
            <a:avLst/>
          </a:prstGeom>
          <a:noFill/>
          <a:ln/>
        </p:spPr>
        <p:txBody>
          <a:bodyPr wrap="none" lIns="0" tIns="0" rIns="0" bIns="0" rtlCol="0" anchor="t"/>
          <a:lstStyle/>
          <a:p>
            <a:pPr marL="0" indent="0" algn="l">
              <a:lnSpc>
                <a:spcPct val="104000"/>
              </a:lnSpc>
              <a:buNone/>
            </a:pPr>
            <a:r>
              <a:rPr lang="en-US" sz="2000" b="1" dirty="0">
                <a:solidFill>
                  <a:srgbClr val="000000"/>
                </a:solidFill>
                <a:latin typeface="Inter Bold" pitchFamily="34" charset="0"/>
                <a:ea typeface="Inter Bold" pitchFamily="34" charset="-122"/>
                <a:cs typeface="Inter Bold" pitchFamily="34" charset="-120"/>
              </a:rPr>
              <a:t>Distribucioni &amp; Kontaktoni Me Ne</a:t>
            </a:r>
            <a:endParaRPr lang="en-US" sz="2000" dirty="0"/>
          </a:p>
        </p:txBody>
      </p:sp>
      <p:sp>
        <p:nvSpPr>
          <p:cNvPr id="3" name="Text 1"/>
          <p:cNvSpPr/>
          <p:nvPr/>
        </p:nvSpPr>
        <p:spPr>
          <a:xfrm>
            <a:off x="521643" y="802035"/>
            <a:ext cx="8100640" cy="300335"/>
          </a:xfrm>
          <a:prstGeom prst="rect">
            <a:avLst/>
          </a:prstGeom>
          <a:noFill/>
          <a:ln/>
        </p:spPr>
        <p:txBody>
          <a:bodyPr wrap="square" lIns="0" tIns="0" rIns="0" bIns="0" rtlCol="0" anchor="t">
            <a:normAutofit/>
          </a:bodyPr>
          <a:lstStyle/>
          <a:p>
            <a:pPr marL="0" indent="0" algn="l">
              <a:lnSpc>
                <a:spcPct val="122000"/>
              </a:lnSpc>
              <a:buNone/>
            </a:pPr>
            <a:r>
              <a:rPr lang="en-US" sz="800" dirty="0">
                <a:solidFill>
                  <a:srgbClr val="272525"/>
                </a:solidFill>
                <a:latin typeface="Inter" pitchFamily="34" charset="0"/>
                <a:ea typeface="Inter" pitchFamily="34" charset="-122"/>
                <a:cs typeface="Inter" pitchFamily="34" charset="-120"/>
              </a:rPr>
              <a:t>Electra është distributor zyrtar i materialeve elektrike nga kompanitë më prestigjioze botërore. Ofrojmë gamë të gjerë produktesh për nevojat e industrisë, bizneseve dhe konsumatorëve privatë — gjithmonë me cilësinë dhe mbështetjen teknike që meritoni.</a:t>
            </a:r>
            <a:endParaRPr lang="en-US" sz="8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21643" y="1198066"/>
            <a:ext cx="256803" cy="256803"/>
          </a:xfrm>
          <a:prstGeom prst="rect">
            <a:avLst/>
          </a:prstGeom>
        </p:spPr>
      </p:pic>
      <p:sp>
        <p:nvSpPr>
          <p:cNvPr id="5" name="Text 2"/>
          <p:cNvSpPr/>
          <p:nvPr/>
        </p:nvSpPr>
        <p:spPr>
          <a:xfrm>
            <a:off x="521643" y="1561133"/>
            <a:ext cx="1284015" cy="160511"/>
          </a:xfrm>
          <a:prstGeom prst="rect">
            <a:avLst/>
          </a:prstGeom>
          <a:noFill/>
          <a:ln/>
        </p:spPr>
        <p:txBody>
          <a:bodyPr wrap="none" lIns="0" tIns="0" rIns="0" bIns="0" rtlCol="0" anchor="t"/>
          <a:lstStyle/>
          <a:p>
            <a:pPr marL="0" indent="0" algn="l">
              <a:lnSpc>
                <a:spcPct val="104000"/>
              </a:lnSpc>
              <a:buNone/>
            </a:pPr>
            <a:r>
              <a:rPr lang="en-US" sz="1000" b="1" dirty="0">
                <a:solidFill>
                  <a:srgbClr val="272525"/>
                </a:solidFill>
                <a:latin typeface="Inter Bold" pitchFamily="34" charset="0"/>
                <a:ea typeface="Inter Bold" pitchFamily="34" charset="-122"/>
                <a:cs typeface="Inter Bold" pitchFamily="34" charset="-120"/>
              </a:rPr>
              <a:t>Schneider Electric</a:t>
            </a:r>
            <a:endParaRPr lang="en-US" sz="1000" dirty="0"/>
          </a:p>
        </p:txBody>
      </p:sp>
      <p:sp>
        <p:nvSpPr>
          <p:cNvPr id="6" name="Text 3"/>
          <p:cNvSpPr/>
          <p:nvPr/>
        </p:nvSpPr>
        <p:spPr>
          <a:xfrm>
            <a:off x="521643" y="1772617"/>
            <a:ext cx="3997151" cy="300335"/>
          </a:xfrm>
          <a:prstGeom prst="rect">
            <a:avLst/>
          </a:prstGeom>
          <a:noFill/>
          <a:ln/>
        </p:spPr>
        <p:txBody>
          <a:bodyPr wrap="square" lIns="0" tIns="0" rIns="0" bIns="0" rtlCol="0" anchor="t">
            <a:normAutofit/>
          </a:bodyPr>
          <a:lstStyle/>
          <a:p>
            <a:pPr marL="0" indent="0" algn="l">
              <a:lnSpc>
                <a:spcPct val="122000"/>
              </a:lnSpc>
              <a:buNone/>
            </a:pPr>
            <a:r>
              <a:rPr lang="en-US" sz="800" dirty="0">
                <a:solidFill>
                  <a:srgbClr val="272525"/>
                </a:solidFill>
                <a:latin typeface="Inter" pitchFamily="34" charset="0"/>
                <a:ea typeface="Inter" pitchFamily="34" charset="-122"/>
                <a:cs typeface="Inter" pitchFamily="34" charset="-120"/>
              </a:rPr>
              <a:t>Zgjidhje të plota për automatizimin dhe menaxhimin e energjisë — partneri ynë kryesor strategjik.</a:t>
            </a:r>
            <a:endParaRPr lang="en-US" sz="80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625057" y="1198066"/>
            <a:ext cx="256803" cy="256803"/>
          </a:xfrm>
          <a:prstGeom prst="rect">
            <a:avLst/>
          </a:prstGeom>
        </p:spPr>
      </p:pic>
      <p:sp>
        <p:nvSpPr>
          <p:cNvPr id="8" name="Text 4"/>
          <p:cNvSpPr/>
          <p:nvPr/>
        </p:nvSpPr>
        <p:spPr>
          <a:xfrm>
            <a:off x="4625057" y="1561133"/>
            <a:ext cx="1284015" cy="160511"/>
          </a:xfrm>
          <a:prstGeom prst="rect">
            <a:avLst/>
          </a:prstGeom>
          <a:noFill/>
          <a:ln/>
        </p:spPr>
        <p:txBody>
          <a:bodyPr wrap="none" lIns="0" tIns="0" rIns="0" bIns="0" rtlCol="0" anchor="t"/>
          <a:lstStyle/>
          <a:p>
            <a:pPr marL="0" indent="0" algn="l">
              <a:lnSpc>
                <a:spcPct val="104000"/>
              </a:lnSpc>
              <a:buNone/>
            </a:pPr>
            <a:r>
              <a:rPr lang="en-US" sz="1000" b="1" dirty="0">
                <a:solidFill>
                  <a:srgbClr val="272525"/>
                </a:solidFill>
                <a:latin typeface="Inter Bold" pitchFamily="34" charset="0"/>
                <a:ea typeface="Inter Bold" pitchFamily="34" charset="-122"/>
                <a:cs typeface="Inter Bold" pitchFamily="34" charset="-120"/>
              </a:rPr>
              <a:t>ABB</a:t>
            </a:r>
            <a:endParaRPr lang="en-US" sz="1000" dirty="0"/>
          </a:p>
        </p:txBody>
      </p:sp>
      <p:sp>
        <p:nvSpPr>
          <p:cNvPr id="9" name="Text 5"/>
          <p:cNvSpPr/>
          <p:nvPr/>
        </p:nvSpPr>
        <p:spPr>
          <a:xfrm>
            <a:off x="4625057" y="1772617"/>
            <a:ext cx="3997226" cy="300335"/>
          </a:xfrm>
          <a:prstGeom prst="rect">
            <a:avLst/>
          </a:prstGeom>
          <a:noFill/>
          <a:ln/>
        </p:spPr>
        <p:txBody>
          <a:bodyPr wrap="square" lIns="0" tIns="0" rIns="0" bIns="0" rtlCol="0" anchor="t">
            <a:normAutofit/>
          </a:bodyPr>
          <a:lstStyle/>
          <a:p>
            <a:pPr marL="0" indent="0" algn="l">
              <a:lnSpc>
                <a:spcPct val="122000"/>
              </a:lnSpc>
              <a:buNone/>
            </a:pPr>
            <a:r>
              <a:rPr lang="en-US" sz="800" dirty="0">
                <a:solidFill>
                  <a:srgbClr val="272525"/>
                </a:solidFill>
                <a:latin typeface="Inter" pitchFamily="34" charset="0"/>
                <a:ea typeface="Inter" pitchFamily="34" charset="-122"/>
                <a:cs typeface="Inter" pitchFamily="34" charset="-120"/>
              </a:rPr>
              <a:t>Teknologji robotike dhe elektrike me standarde të larta industriale dhe infrastrukturore.</a:t>
            </a:r>
            <a:endParaRPr lang="en-US" sz="800"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21643" y="2243063"/>
            <a:ext cx="256803" cy="256803"/>
          </a:xfrm>
          <a:prstGeom prst="rect">
            <a:avLst/>
          </a:prstGeom>
        </p:spPr>
      </p:pic>
      <p:sp>
        <p:nvSpPr>
          <p:cNvPr id="11" name="Text 6"/>
          <p:cNvSpPr/>
          <p:nvPr/>
        </p:nvSpPr>
        <p:spPr>
          <a:xfrm>
            <a:off x="521643" y="2606129"/>
            <a:ext cx="1284015" cy="160511"/>
          </a:xfrm>
          <a:prstGeom prst="rect">
            <a:avLst/>
          </a:prstGeom>
          <a:noFill/>
          <a:ln/>
        </p:spPr>
        <p:txBody>
          <a:bodyPr wrap="none" lIns="0" tIns="0" rIns="0" bIns="0" rtlCol="0" anchor="t"/>
          <a:lstStyle/>
          <a:p>
            <a:pPr marL="0" indent="0" algn="l">
              <a:lnSpc>
                <a:spcPct val="104000"/>
              </a:lnSpc>
              <a:buNone/>
            </a:pPr>
            <a:r>
              <a:rPr lang="en-US" sz="1000" b="1" dirty="0">
                <a:solidFill>
                  <a:srgbClr val="272525"/>
                </a:solidFill>
                <a:latin typeface="Inter Bold" pitchFamily="34" charset="0"/>
                <a:ea typeface="Inter Bold" pitchFamily="34" charset="-122"/>
                <a:cs typeface="Inter Bold" pitchFamily="34" charset="-120"/>
              </a:rPr>
              <a:t>Philips</a:t>
            </a:r>
            <a:endParaRPr lang="en-US" sz="1000" dirty="0"/>
          </a:p>
        </p:txBody>
      </p:sp>
      <p:sp>
        <p:nvSpPr>
          <p:cNvPr id="12" name="Text 7"/>
          <p:cNvSpPr/>
          <p:nvPr/>
        </p:nvSpPr>
        <p:spPr>
          <a:xfrm>
            <a:off x="521643" y="2817614"/>
            <a:ext cx="3997151" cy="300335"/>
          </a:xfrm>
          <a:prstGeom prst="rect">
            <a:avLst/>
          </a:prstGeom>
          <a:noFill/>
          <a:ln/>
        </p:spPr>
        <p:txBody>
          <a:bodyPr wrap="square" lIns="0" tIns="0" rIns="0" bIns="0" rtlCol="0" anchor="t">
            <a:normAutofit/>
          </a:bodyPr>
          <a:lstStyle/>
          <a:p>
            <a:pPr marL="0" indent="0" algn="l">
              <a:lnSpc>
                <a:spcPct val="122000"/>
              </a:lnSpc>
              <a:buNone/>
            </a:pPr>
            <a:r>
              <a:rPr lang="en-US" sz="800" dirty="0">
                <a:solidFill>
                  <a:srgbClr val="272525"/>
                </a:solidFill>
                <a:latin typeface="Inter" pitchFamily="34" charset="0"/>
                <a:ea typeface="Inter" pitchFamily="34" charset="-122"/>
                <a:cs typeface="Inter" pitchFamily="34" charset="-120"/>
              </a:rPr>
              <a:t>Sisteme ndriçimi efikase dhe moderne për ambiente rezidenciale, komerciale dhe industriale.</a:t>
            </a:r>
            <a:endParaRPr lang="en-US" sz="800" dirty="0"/>
          </a:p>
        </p:txBody>
      </p:sp>
      <p:pic>
        <p:nvPicPr>
          <p:cNvPr id="13"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625057" y="2243063"/>
            <a:ext cx="256803" cy="256803"/>
          </a:xfrm>
          <a:prstGeom prst="rect">
            <a:avLst/>
          </a:prstGeom>
        </p:spPr>
      </p:pic>
      <p:sp>
        <p:nvSpPr>
          <p:cNvPr id="14" name="Text 8"/>
          <p:cNvSpPr/>
          <p:nvPr/>
        </p:nvSpPr>
        <p:spPr>
          <a:xfrm>
            <a:off x="4625057" y="2606129"/>
            <a:ext cx="1284015" cy="160511"/>
          </a:xfrm>
          <a:prstGeom prst="rect">
            <a:avLst/>
          </a:prstGeom>
          <a:noFill/>
          <a:ln/>
        </p:spPr>
        <p:txBody>
          <a:bodyPr wrap="none" lIns="0" tIns="0" rIns="0" bIns="0" rtlCol="0" anchor="t"/>
          <a:lstStyle/>
          <a:p>
            <a:pPr marL="0" indent="0" algn="l">
              <a:lnSpc>
                <a:spcPct val="104000"/>
              </a:lnSpc>
              <a:buNone/>
            </a:pPr>
            <a:r>
              <a:rPr lang="en-US" sz="1000" b="1" dirty="0">
                <a:solidFill>
                  <a:srgbClr val="272525"/>
                </a:solidFill>
                <a:latin typeface="Inter Bold" pitchFamily="34" charset="0"/>
                <a:ea typeface="Inter Bold" pitchFamily="34" charset="-122"/>
                <a:cs typeface="Inter Bold" pitchFamily="34" charset="-120"/>
              </a:rPr>
              <a:t>Prysmian &amp; Të Tjerë</a:t>
            </a:r>
            <a:endParaRPr lang="en-US" sz="1000" dirty="0"/>
          </a:p>
        </p:txBody>
      </p:sp>
      <p:sp>
        <p:nvSpPr>
          <p:cNvPr id="15" name="Text 9"/>
          <p:cNvSpPr/>
          <p:nvPr/>
        </p:nvSpPr>
        <p:spPr>
          <a:xfrm>
            <a:off x="4625057" y="2817614"/>
            <a:ext cx="3997226" cy="300335"/>
          </a:xfrm>
          <a:prstGeom prst="rect">
            <a:avLst/>
          </a:prstGeom>
          <a:noFill/>
          <a:ln/>
        </p:spPr>
        <p:txBody>
          <a:bodyPr wrap="square" lIns="0" tIns="0" rIns="0" bIns="0" rtlCol="0" anchor="t">
            <a:normAutofit/>
          </a:bodyPr>
          <a:lstStyle/>
          <a:p>
            <a:pPr marL="0" indent="0" algn="l">
              <a:lnSpc>
                <a:spcPct val="122000"/>
              </a:lnSpc>
              <a:buNone/>
            </a:pPr>
            <a:r>
              <a:rPr lang="en-US" sz="800" dirty="0">
                <a:solidFill>
                  <a:srgbClr val="272525"/>
                </a:solidFill>
                <a:latin typeface="Inter" pitchFamily="34" charset="0"/>
                <a:ea typeface="Inter" pitchFamily="34" charset="-122"/>
                <a:cs typeface="Inter" pitchFamily="34" charset="-120"/>
              </a:rPr>
              <a:t>Kabllo dhe materiale elektrike të certifikuara, plus MEGGER dhe Sigma Elektrik për teste dhe matje.</a:t>
            </a:r>
            <a:endParaRPr lang="en-US" sz="800" dirty="0"/>
          </a:p>
        </p:txBody>
      </p:sp>
      <p:sp>
        <p:nvSpPr>
          <p:cNvPr id="16" name="Text 10"/>
          <p:cNvSpPr/>
          <p:nvPr/>
        </p:nvSpPr>
        <p:spPr>
          <a:xfrm>
            <a:off x="521643" y="3298701"/>
            <a:ext cx="1741215" cy="160511"/>
          </a:xfrm>
          <a:prstGeom prst="rect">
            <a:avLst/>
          </a:prstGeom>
          <a:noFill/>
          <a:ln/>
        </p:spPr>
        <p:txBody>
          <a:bodyPr wrap="none" lIns="0" tIns="0" rIns="0" bIns="0" rtlCol="0" anchor="t"/>
          <a:lstStyle/>
          <a:p>
            <a:pPr marL="0" indent="0" algn="l">
              <a:lnSpc>
                <a:spcPct val="104000"/>
              </a:lnSpc>
              <a:buNone/>
            </a:pPr>
            <a:r>
              <a:rPr lang="en-US" sz="1000" b="1" dirty="0">
                <a:solidFill>
                  <a:srgbClr val="000000"/>
                </a:solidFill>
                <a:latin typeface="Inter Bold" pitchFamily="34" charset="0"/>
                <a:ea typeface="Inter Bold" pitchFamily="34" charset="-122"/>
                <a:cs typeface="Inter Bold" pitchFamily="34" charset="-120"/>
              </a:rPr>
              <a:t>Filozofia Jonë</a:t>
            </a:r>
            <a:endParaRPr lang="en-US" sz="1000" dirty="0"/>
          </a:p>
        </p:txBody>
      </p:sp>
      <p:sp>
        <p:nvSpPr>
          <p:cNvPr id="17" name="Text 11"/>
          <p:cNvSpPr/>
          <p:nvPr/>
        </p:nvSpPr>
        <p:spPr>
          <a:xfrm>
            <a:off x="521643" y="3544267"/>
            <a:ext cx="4342507" cy="901005"/>
          </a:xfrm>
          <a:prstGeom prst="rect">
            <a:avLst/>
          </a:prstGeom>
          <a:noFill/>
          <a:ln/>
        </p:spPr>
        <p:txBody>
          <a:bodyPr wrap="square" lIns="0" tIns="0" rIns="0" bIns="0" rtlCol="0" anchor="t">
            <a:normAutofit/>
          </a:bodyPr>
          <a:lstStyle/>
          <a:p>
            <a:pPr marL="0" indent="0" algn="l">
              <a:lnSpc>
                <a:spcPct val="122000"/>
              </a:lnSpc>
              <a:buNone/>
            </a:pPr>
            <a:r>
              <a:rPr lang="en-US" sz="800" dirty="0">
                <a:solidFill>
                  <a:srgbClr val="272525"/>
                </a:solidFill>
                <a:latin typeface="Inter" pitchFamily="34" charset="0"/>
                <a:ea typeface="Inter" pitchFamily="34" charset="-122"/>
                <a:cs typeface="Inter" pitchFamily="34" charset="-120"/>
              </a:rPr>
              <a:t>Në Electra, çdo projekt trajtohet me punë të palodhur, vëmendje ndaj detajeve dhe vendosmëri absolute. Ne aspirojmë të jemi distribuitori më i mirë i produkteve dhe shërbimeve cilësore, duke u ofruar klientëve tanë ide të reja, pajisje të përshtatshme dhe teknologji të përditësuar për projekte më efikase. Vazhdojmë të investojmë në infrastrukturë, sisteme dhe personel teknik të trajnuar, duke krijuar vlerë të shtuar për të gjitha marrëdhëniet tona të biznesit.</a:t>
            </a:r>
            <a:endParaRPr lang="en-US" sz="800" dirty="0"/>
          </a:p>
        </p:txBody>
      </p:sp>
      <p:sp>
        <p:nvSpPr>
          <p:cNvPr id="18" name="Shape 12"/>
          <p:cNvSpPr/>
          <p:nvPr/>
        </p:nvSpPr>
        <p:spPr>
          <a:xfrm>
            <a:off x="5045571" y="3213646"/>
            <a:ext cx="3655368" cy="1618878"/>
          </a:xfrm>
          <a:prstGeom prst="roundRect">
            <a:avLst>
              <a:gd name="adj" fmla="val 4569"/>
            </a:avLst>
          </a:prstGeom>
          <a:solidFill>
            <a:srgbClr val="4950BC"/>
          </a:solidFill>
          <a:ln/>
        </p:spPr>
        <p:txBody>
          <a:bodyPr/>
          <a:lstStyle/>
          <a:p>
            <a:endParaRPr lang="en-US"/>
          </a:p>
        </p:txBody>
      </p:sp>
      <p:sp>
        <p:nvSpPr>
          <p:cNvPr id="19" name="Text 13"/>
          <p:cNvSpPr/>
          <p:nvPr/>
        </p:nvSpPr>
        <p:spPr>
          <a:xfrm>
            <a:off x="5148263" y="3298701"/>
            <a:ext cx="1741215" cy="165274"/>
          </a:xfrm>
          <a:prstGeom prst="rect">
            <a:avLst/>
          </a:prstGeom>
          <a:noFill/>
          <a:ln/>
        </p:spPr>
        <p:txBody>
          <a:bodyPr wrap="none" lIns="0" tIns="0" rIns="0" bIns="0" rtlCol="0" anchor="t"/>
          <a:lstStyle/>
          <a:p>
            <a:pPr marL="0" indent="0" algn="l">
              <a:lnSpc>
                <a:spcPct val="104000"/>
              </a:lnSpc>
              <a:buNone/>
            </a:pPr>
            <a:r>
              <a:rPr lang="en-US" sz="1000" b="1" dirty="0">
                <a:solidFill>
                  <a:srgbClr val="000000"/>
                </a:solidFill>
                <a:latin typeface="Inter Bold" pitchFamily="34" charset="0"/>
                <a:ea typeface="Inter Bold" pitchFamily="34" charset="-122"/>
                <a:cs typeface="Inter Bold" pitchFamily="34" charset="-120"/>
              </a:rPr>
              <a:t>📍</a:t>
            </a:r>
            <a:r>
              <a:rPr lang="en-US" sz="1000" b="1" dirty="0">
                <a:solidFill>
                  <a:srgbClr val="FFFFFF"/>
                </a:solidFill>
                <a:latin typeface="Inter Bold" pitchFamily="34" charset="0"/>
                <a:ea typeface="Inter Bold" pitchFamily="34" charset="-122"/>
                <a:cs typeface="Inter Bold" pitchFamily="34" charset="-120"/>
              </a:rPr>
              <a:t> Na Kontaktoni</a:t>
            </a:r>
            <a:endParaRPr lang="en-US" sz="1000" dirty="0"/>
          </a:p>
        </p:txBody>
      </p:sp>
      <p:sp>
        <p:nvSpPr>
          <p:cNvPr id="20" name="Text 14"/>
          <p:cNvSpPr/>
          <p:nvPr/>
        </p:nvSpPr>
        <p:spPr>
          <a:xfrm>
            <a:off x="5148263" y="3549030"/>
            <a:ext cx="3449985" cy="1206996"/>
          </a:xfrm>
          <a:prstGeom prst="rect">
            <a:avLst/>
          </a:prstGeom>
          <a:noFill/>
          <a:ln/>
        </p:spPr>
        <p:txBody>
          <a:bodyPr wrap="square" lIns="0" tIns="0" rIns="0" bIns="0" rtlCol="0" anchor="t">
            <a:normAutofit/>
          </a:bodyPr>
          <a:lstStyle/>
          <a:p>
            <a:pPr marL="0" indent="0" algn="l">
              <a:lnSpc>
                <a:spcPct val="122000"/>
              </a:lnSpc>
              <a:buNone/>
            </a:pPr>
            <a:r>
              <a:rPr lang="en-US" sz="800" b="1" dirty="0">
                <a:solidFill>
                  <a:srgbClr val="FFFFFF"/>
                </a:solidFill>
                <a:latin typeface="Inter" pitchFamily="34" charset="0"/>
                <a:ea typeface="Inter" pitchFamily="34" charset="-122"/>
                <a:cs typeface="Inter" pitchFamily="34" charset="-120"/>
              </a:rPr>
              <a:t>Adresa:</a:t>
            </a:r>
            <a:r>
              <a:rPr lang="en-US" sz="800" dirty="0">
                <a:solidFill>
                  <a:srgbClr val="FFFFFF"/>
                </a:solidFill>
                <a:latin typeface="Inter" pitchFamily="34" charset="0"/>
                <a:ea typeface="Inter" pitchFamily="34" charset="-122"/>
                <a:cs typeface="Inter" pitchFamily="34" charset="-120"/>
              </a:rPr>
              <a:t> Magjistralja Prishtinë – Lipjan, Suhodoll, 10500 Graçanicë, Kosovë</a:t>
            </a:r>
            <a:endParaRPr lang="en-US" sz="800" dirty="0"/>
          </a:p>
          <a:p>
            <a:pPr marL="0" indent="0" algn="l">
              <a:lnSpc>
                <a:spcPct val="122000"/>
              </a:lnSpc>
              <a:buNone/>
            </a:pPr>
            <a:r>
              <a:rPr lang="en-US" sz="800" b="1" dirty="0">
                <a:solidFill>
                  <a:srgbClr val="FFFFFF"/>
                </a:solidFill>
                <a:latin typeface="Inter" pitchFamily="34" charset="0"/>
                <a:ea typeface="Inter" pitchFamily="34" charset="-122"/>
                <a:cs typeface="Inter" pitchFamily="34" charset="-120"/>
              </a:rPr>
              <a:t>Tel:</a:t>
            </a:r>
            <a:r>
              <a:rPr lang="en-US" sz="800" dirty="0">
                <a:solidFill>
                  <a:srgbClr val="FFFFFF"/>
                </a:solidFill>
                <a:latin typeface="Inter" pitchFamily="34" charset="0"/>
                <a:ea typeface="Inter" pitchFamily="34" charset="-122"/>
                <a:cs typeface="Inter" pitchFamily="34" charset="-120"/>
              </a:rPr>
              <a:t> +383 (0) 38 605 111</a:t>
            </a:r>
            <a:endParaRPr lang="en-US" sz="800" dirty="0"/>
          </a:p>
          <a:p>
            <a:pPr marL="0" indent="0" algn="l">
              <a:lnSpc>
                <a:spcPct val="122000"/>
              </a:lnSpc>
              <a:buNone/>
            </a:pPr>
            <a:r>
              <a:rPr lang="en-US" sz="800" b="1" dirty="0">
                <a:solidFill>
                  <a:srgbClr val="FFFFFF"/>
                </a:solidFill>
                <a:latin typeface="Inter" pitchFamily="34" charset="0"/>
                <a:ea typeface="Inter" pitchFamily="34" charset="-122"/>
                <a:cs typeface="Inter" pitchFamily="34" charset="-120"/>
              </a:rPr>
              <a:t>Mob:</a:t>
            </a:r>
            <a:r>
              <a:rPr lang="en-US" sz="800" dirty="0">
                <a:solidFill>
                  <a:srgbClr val="FFFFFF"/>
                </a:solidFill>
                <a:latin typeface="Inter" pitchFamily="34" charset="0"/>
                <a:ea typeface="Inter" pitchFamily="34" charset="-122"/>
                <a:cs typeface="Inter" pitchFamily="34" charset="-120"/>
              </a:rPr>
              <a:t> +383 (0) 49 301 050</a:t>
            </a:r>
            <a:endParaRPr lang="en-US" sz="800" dirty="0"/>
          </a:p>
          <a:p>
            <a:pPr marL="0" indent="0" algn="l">
              <a:lnSpc>
                <a:spcPct val="122000"/>
              </a:lnSpc>
              <a:buNone/>
            </a:pPr>
            <a:r>
              <a:rPr lang="en-US" sz="800" b="1" dirty="0">
                <a:solidFill>
                  <a:srgbClr val="FFFFFF"/>
                </a:solidFill>
                <a:latin typeface="Inter" pitchFamily="34" charset="0"/>
                <a:ea typeface="Inter" pitchFamily="34" charset="-122"/>
                <a:cs typeface="Inter" pitchFamily="34" charset="-120"/>
              </a:rPr>
              <a:t>E-mail:</a:t>
            </a:r>
            <a:r>
              <a:rPr lang="en-US" sz="800" dirty="0">
                <a:solidFill>
                  <a:srgbClr val="FFFFFF"/>
                </a:solidFill>
                <a:latin typeface="Inter" pitchFamily="34" charset="0"/>
                <a:ea typeface="Inter" pitchFamily="34" charset="-122"/>
                <a:cs typeface="Inter" pitchFamily="34" charset="-120"/>
              </a:rPr>
              <a:t> valon.gashi@electra-ks.com</a:t>
            </a:r>
            <a:endParaRPr lang="en-US" sz="800" dirty="0"/>
          </a:p>
          <a:p>
            <a:pPr marL="0" indent="0" algn="l">
              <a:lnSpc>
                <a:spcPct val="122000"/>
              </a:lnSpc>
              <a:buNone/>
            </a:pPr>
            <a:r>
              <a:rPr lang="en-US" sz="800" b="1" dirty="0">
                <a:solidFill>
                  <a:srgbClr val="FFFFFF"/>
                </a:solidFill>
                <a:latin typeface="Inter" pitchFamily="34" charset="0"/>
                <a:ea typeface="Inter" pitchFamily="34" charset="-122"/>
                <a:cs typeface="Inter" pitchFamily="34" charset="-120"/>
              </a:rPr>
              <a:t>Web:</a:t>
            </a:r>
            <a:r>
              <a:rPr lang="en-US" sz="800" dirty="0">
                <a:solidFill>
                  <a:srgbClr val="FFFFFF"/>
                </a:solidFill>
                <a:latin typeface="Inter" pitchFamily="34" charset="0"/>
                <a:ea typeface="Inter" pitchFamily="34" charset="-122"/>
                <a:cs typeface="Inter" pitchFamily="34" charset="-120"/>
              </a:rPr>
              <a:t> www.electra-ks.com</a:t>
            </a:r>
            <a:endParaRPr lang="en-US" sz="800" dirty="0"/>
          </a:p>
        </p:txBody>
      </p:sp>
      <p:pic>
        <p:nvPicPr>
          <p:cNvPr id="21" name="Image 58">
            <a:extLst>
              <a:ext uri="{FF2B5EF4-FFF2-40B4-BE49-F238E27FC236}">
                <a16:creationId xmlns:a16="http://schemas.microsoft.com/office/drawing/2014/main" id="{B8D18B52-06EE-8F6A-219C-A6E3295D2AE5}"/>
              </a:ext>
            </a:extLst>
          </p:cNvPr>
          <p:cNvPicPr>
            <a:picLocks/>
          </p:cNvPicPr>
          <p:nvPr/>
        </p:nvPicPr>
        <p:blipFill>
          <a:blip r:embed="rId7" cstate="print"/>
          <a:stretch>
            <a:fillRect/>
          </a:stretch>
        </p:blipFill>
        <p:spPr>
          <a:xfrm>
            <a:off x="8202533" y="4808934"/>
            <a:ext cx="778628" cy="330101"/>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TotalTime>
  <Words>588</Words>
  <Application>Microsoft Office PowerPoint</Application>
  <PresentationFormat>On-screen Show (16:9)</PresentationFormat>
  <Paragraphs>51</Paragraphs>
  <Slides>3</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Inter Bold</vt:lpstr>
      <vt:lpstr>Arial</vt:lpstr>
      <vt:lpstr>Inter</vt:lpstr>
      <vt:lpstr>Office Theme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Eliesa Mavraj</cp:lastModifiedBy>
  <cp:revision>3</cp:revision>
  <dcterms:created xsi:type="dcterms:W3CDTF">2026-06-01T11:34:42Z</dcterms:created>
  <dcterms:modified xsi:type="dcterms:W3CDTF">2026-06-02T13:13:17Z</dcterms:modified>
</cp:coreProperties>
</file>