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08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583119" y="1146818"/>
            <a:ext cx="3412927" cy="369466"/>
          </a:xfrm>
          <a:prstGeom prst="rect">
            <a:avLst/>
          </a:prstGeom>
          <a:noFill/>
          <a:ln/>
        </p:spPr>
        <p:txBody>
          <a:bodyPr wrap="none" lIns="0" tIns="0" rIns="0" bIns="0" rtlCol="0" anchor="t"/>
          <a:lstStyle/>
          <a:p>
            <a:pPr marL="0" indent="0" algn="l">
              <a:lnSpc>
                <a:spcPct val="104000"/>
              </a:lnSpc>
              <a:buNone/>
            </a:pPr>
            <a:r>
              <a:rPr lang="en-US" sz="2300" b="1" dirty="0">
                <a:solidFill>
                  <a:srgbClr val="000000"/>
                </a:solidFill>
                <a:latin typeface="Inter Bold" pitchFamily="34" charset="0"/>
                <a:ea typeface="Inter Bold" pitchFamily="34" charset="-122"/>
                <a:cs typeface="Inter Bold" pitchFamily="34" charset="-120"/>
              </a:rPr>
              <a:t>ELEKTROSTUBLLA</a:t>
            </a:r>
            <a:endParaRPr lang="en-US" sz="2300" dirty="0"/>
          </a:p>
        </p:txBody>
      </p:sp>
      <p:sp>
        <p:nvSpPr>
          <p:cNvPr id="4" name="Text 1"/>
          <p:cNvSpPr/>
          <p:nvPr/>
        </p:nvSpPr>
        <p:spPr>
          <a:xfrm>
            <a:off x="583119" y="1588056"/>
            <a:ext cx="4769197" cy="1292870"/>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72525"/>
                </a:solidFill>
                <a:latin typeface="Inter" pitchFamily="34" charset="0"/>
                <a:ea typeface="Inter" pitchFamily="34" charset="-122"/>
                <a:cs typeface="Inter" pitchFamily="34" charset="-120"/>
              </a:rPr>
              <a:t>Themeluar në vitin 1992, Elektrostublla L.L.C është një kompani lider në Kosovë e specializuar në projektimin, ndërtimin dhe implementimin e infrastrukturës së energjisë elektrike, si dhe zhvillimin e projekteve të energjisë së rinovueshme. Me dekada përvojë në projekte vendore dhe ndërkombëtare, kompania jonë operon sipas standardeve më të larta profesionale dhe teknike, duke bashkëpunuar me institucione financiare si Banka Botërore, Bashkimi Evropian dhe partnerë të tjerë ndërkombëtarë.</a:t>
            </a:r>
            <a:endParaRPr lang="en-US" sz="900" dirty="0"/>
          </a:p>
        </p:txBody>
      </p:sp>
      <p:sp>
        <p:nvSpPr>
          <p:cNvPr id="5" name="Text 2"/>
          <p:cNvSpPr/>
          <p:nvPr/>
        </p:nvSpPr>
        <p:spPr>
          <a:xfrm>
            <a:off x="583119" y="2880926"/>
            <a:ext cx="2314203" cy="390153"/>
          </a:xfrm>
          <a:prstGeom prst="rect">
            <a:avLst/>
          </a:prstGeom>
          <a:noFill/>
          <a:ln/>
        </p:spPr>
        <p:txBody>
          <a:bodyPr wrap="none" lIns="0" tIns="0" rIns="0" bIns="0" rtlCol="0" anchor="t"/>
          <a:lstStyle/>
          <a:p>
            <a:pPr marL="0" indent="0" algn="ctr">
              <a:lnSpc>
                <a:spcPct val="83000"/>
              </a:lnSpc>
              <a:buNone/>
            </a:pPr>
            <a:r>
              <a:rPr lang="en-US" sz="3050" b="1" dirty="0">
                <a:solidFill>
                  <a:srgbClr val="272525"/>
                </a:solidFill>
                <a:latin typeface="Inter Bold" pitchFamily="34" charset="0"/>
                <a:ea typeface="Inter Bold" pitchFamily="34" charset="-122"/>
                <a:cs typeface="Inter Bold" pitchFamily="34" charset="-120"/>
              </a:rPr>
              <a:t>1992</a:t>
            </a:r>
            <a:endParaRPr lang="en-US" sz="3050" dirty="0"/>
          </a:p>
        </p:txBody>
      </p:sp>
      <p:sp>
        <p:nvSpPr>
          <p:cNvPr id="6" name="Text 3"/>
          <p:cNvSpPr/>
          <p:nvPr/>
        </p:nvSpPr>
        <p:spPr>
          <a:xfrm>
            <a:off x="1001252" y="3414623"/>
            <a:ext cx="1477863" cy="184696"/>
          </a:xfrm>
          <a:prstGeom prst="rect">
            <a:avLst/>
          </a:prstGeom>
          <a:noFill/>
          <a:ln/>
        </p:spPr>
        <p:txBody>
          <a:bodyPr wrap="none" lIns="0" tIns="0" rIns="0" bIns="0" rtlCol="0" anchor="t"/>
          <a:lstStyle/>
          <a:p>
            <a:pPr marL="0" indent="0" algn="ctr">
              <a:lnSpc>
                <a:spcPct val="104000"/>
              </a:lnSpc>
              <a:buNone/>
            </a:pPr>
            <a:r>
              <a:rPr lang="en-US" sz="1150" b="1" dirty="0">
                <a:solidFill>
                  <a:srgbClr val="272525"/>
                </a:solidFill>
                <a:latin typeface="Inter Bold" pitchFamily="34" charset="0"/>
                <a:ea typeface="Inter Bold" pitchFamily="34" charset="-122"/>
                <a:cs typeface="Inter Bold" pitchFamily="34" charset="-120"/>
              </a:rPr>
              <a:t>Viti i Themelimit</a:t>
            </a:r>
            <a:endParaRPr lang="en-US" sz="1150" dirty="0"/>
          </a:p>
        </p:txBody>
      </p:sp>
      <p:sp>
        <p:nvSpPr>
          <p:cNvPr id="7" name="Text 4"/>
          <p:cNvSpPr/>
          <p:nvPr/>
        </p:nvSpPr>
        <p:spPr>
          <a:xfrm>
            <a:off x="583119" y="3666887"/>
            <a:ext cx="2314203" cy="369391"/>
          </a:xfrm>
          <a:prstGeom prst="rect">
            <a:avLst/>
          </a:prstGeom>
          <a:noFill/>
          <a:ln/>
        </p:spPr>
        <p:txBody>
          <a:bodyPr wrap="square" lIns="0" tIns="0" rIns="0" bIns="0" rtlCol="0" anchor="t">
            <a:normAutofit/>
          </a:bodyPr>
          <a:lstStyle/>
          <a:p>
            <a:pPr marL="0" indent="0" algn="ctr">
              <a:lnSpc>
                <a:spcPct val="130000"/>
              </a:lnSpc>
              <a:buNone/>
            </a:pPr>
            <a:r>
              <a:rPr lang="en-US" sz="900" dirty="0">
                <a:solidFill>
                  <a:srgbClr val="272525"/>
                </a:solidFill>
                <a:latin typeface="Inter" pitchFamily="34" charset="0"/>
                <a:ea typeface="Inter" pitchFamily="34" charset="-122"/>
                <a:cs typeface="Inter" pitchFamily="34" charset="-120"/>
              </a:rPr>
              <a:t>Mbi 30 vjet eksperiencë në sektorin e energjisë</a:t>
            </a:r>
            <a:endParaRPr lang="en-US" sz="900" dirty="0"/>
          </a:p>
        </p:txBody>
      </p:sp>
      <p:sp>
        <p:nvSpPr>
          <p:cNvPr id="8" name="Text 5"/>
          <p:cNvSpPr/>
          <p:nvPr/>
        </p:nvSpPr>
        <p:spPr>
          <a:xfrm>
            <a:off x="3038114" y="2880926"/>
            <a:ext cx="2314203" cy="390153"/>
          </a:xfrm>
          <a:prstGeom prst="rect">
            <a:avLst/>
          </a:prstGeom>
          <a:noFill/>
          <a:ln/>
        </p:spPr>
        <p:txBody>
          <a:bodyPr wrap="none" lIns="0" tIns="0" rIns="0" bIns="0" rtlCol="0" anchor="t"/>
          <a:lstStyle/>
          <a:p>
            <a:pPr marL="0" indent="0" algn="ctr">
              <a:lnSpc>
                <a:spcPct val="83000"/>
              </a:lnSpc>
              <a:buNone/>
            </a:pPr>
            <a:r>
              <a:rPr lang="en-US" sz="3050" b="1" dirty="0">
                <a:solidFill>
                  <a:srgbClr val="272525"/>
                </a:solidFill>
                <a:latin typeface="Inter Bold" pitchFamily="34" charset="0"/>
                <a:ea typeface="Inter Bold" pitchFamily="34" charset="-122"/>
                <a:cs typeface="Inter Bold" pitchFamily="34" charset="-120"/>
              </a:rPr>
              <a:t>3+</a:t>
            </a:r>
            <a:endParaRPr lang="en-US" sz="3050" dirty="0"/>
          </a:p>
        </p:txBody>
      </p:sp>
      <p:sp>
        <p:nvSpPr>
          <p:cNvPr id="9" name="Text 6"/>
          <p:cNvSpPr/>
          <p:nvPr/>
        </p:nvSpPr>
        <p:spPr>
          <a:xfrm>
            <a:off x="3301986" y="3414623"/>
            <a:ext cx="1786384" cy="184696"/>
          </a:xfrm>
          <a:prstGeom prst="rect">
            <a:avLst/>
          </a:prstGeom>
          <a:noFill/>
          <a:ln/>
        </p:spPr>
        <p:txBody>
          <a:bodyPr wrap="none" lIns="0" tIns="0" rIns="0" bIns="0" rtlCol="0" anchor="t"/>
          <a:lstStyle/>
          <a:p>
            <a:pPr marL="0" indent="0" algn="ctr">
              <a:lnSpc>
                <a:spcPct val="104000"/>
              </a:lnSpc>
              <a:buNone/>
            </a:pPr>
            <a:r>
              <a:rPr lang="en-US" sz="1150" b="1" dirty="0">
                <a:solidFill>
                  <a:srgbClr val="272525"/>
                </a:solidFill>
                <a:latin typeface="Inter Bold" pitchFamily="34" charset="0"/>
                <a:ea typeface="Inter Bold" pitchFamily="34" charset="-122"/>
                <a:cs typeface="Inter Bold" pitchFamily="34" charset="-120"/>
              </a:rPr>
              <a:t>Partnerë Ndërkombëtarë</a:t>
            </a:r>
            <a:endParaRPr lang="en-US" sz="1150" dirty="0"/>
          </a:p>
        </p:txBody>
      </p:sp>
      <p:sp>
        <p:nvSpPr>
          <p:cNvPr id="10" name="Text 7"/>
          <p:cNvSpPr/>
          <p:nvPr/>
        </p:nvSpPr>
        <p:spPr>
          <a:xfrm>
            <a:off x="3038114" y="3666887"/>
            <a:ext cx="2314203" cy="184696"/>
          </a:xfrm>
          <a:prstGeom prst="rect">
            <a:avLst/>
          </a:prstGeom>
          <a:noFill/>
          <a:ln/>
        </p:spPr>
        <p:txBody>
          <a:bodyPr wrap="none" lIns="0" tIns="0" rIns="0" bIns="0" rtlCol="0" anchor="t"/>
          <a:lstStyle/>
          <a:p>
            <a:pPr marL="0" indent="0" algn="ctr">
              <a:lnSpc>
                <a:spcPct val="130000"/>
              </a:lnSpc>
              <a:buNone/>
            </a:pPr>
            <a:r>
              <a:rPr lang="en-US" sz="900" dirty="0">
                <a:solidFill>
                  <a:srgbClr val="272525"/>
                </a:solidFill>
                <a:latin typeface="Inter" pitchFamily="34" charset="0"/>
                <a:ea typeface="Inter" pitchFamily="34" charset="-122"/>
                <a:cs typeface="Inter" pitchFamily="34" charset="-120"/>
              </a:rPr>
              <a:t>BB, BE dhe institucione të tjera financiare</a:t>
            </a:r>
            <a:endParaRPr lang="en-US" sz="900" dirty="0"/>
          </a:p>
        </p:txBody>
      </p:sp>
      <p:sp>
        <p:nvSpPr>
          <p:cNvPr id="11" name="Text 8"/>
          <p:cNvSpPr/>
          <p:nvPr/>
        </p:nvSpPr>
        <p:spPr>
          <a:xfrm>
            <a:off x="1810579" y="4161819"/>
            <a:ext cx="2314203" cy="390153"/>
          </a:xfrm>
          <a:prstGeom prst="rect">
            <a:avLst/>
          </a:prstGeom>
          <a:noFill/>
          <a:ln/>
        </p:spPr>
        <p:txBody>
          <a:bodyPr wrap="none" lIns="0" tIns="0" rIns="0" bIns="0" rtlCol="0" anchor="t"/>
          <a:lstStyle/>
          <a:p>
            <a:pPr marL="0" indent="0" algn="ctr">
              <a:lnSpc>
                <a:spcPct val="83000"/>
              </a:lnSpc>
              <a:buNone/>
            </a:pPr>
            <a:r>
              <a:rPr lang="en-US" sz="3050" b="1" dirty="0">
                <a:solidFill>
                  <a:srgbClr val="272525"/>
                </a:solidFill>
                <a:latin typeface="Inter Bold" pitchFamily="34" charset="0"/>
                <a:ea typeface="Inter Bold" pitchFamily="34" charset="-122"/>
                <a:cs typeface="Inter Bold" pitchFamily="34" charset="-120"/>
              </a:rPr>
              <a:t>100%</a:t>
            </a:r>
            <a:endParaRPr lang="en-US" sz="3050" dirty="0"/>
          </a:p>
        </p:txBody>
      </p:sp>
      <p:sp>
        <p:nvSpPr>
          <p:cNvPr id="12" name="Text 9"/>
          <p:cNvSpPr/>
          <p:nvPr/>
        </p:nvSpPr>
        <p:spPr>
          <a:xfrm>
            <a:off x="2124532" y="4695517"/>
            <a:ext cx="1686297" cy="184696"/>
          </a:xfrm>
          <a:prstGeom prst="rect">
            <a:avLst/>
          </a:prstGeom>
          <a:noFill/>
          <a:ln/>
        </p:spPr>
        <p:txBody>
          <a:bodyPr wrap="none" lIns="0" tIns="0" rIns="0" bIns="0" rtlCol="0" anchor="t"/>
          <a:lstStyle/>
          <a:p>
            <a:pPr marL="0" indent="0" algn="ctr">
              <a:lnSpc>
                <a:spcPct val="104000"/>
              </a:lnSpc>
              <a:buNone/>
            </a:pPr>
            <a:r>
              <a:rPr lang="en-US" sz="1150" b="1" dirty="0">
                <a:solidFill>
                  <a:srgbClr val="272525"/>
                </a:solidFill>
                <a:latin typeface="Inter Bold" pitchFamily="34" charset="0"/>
                <a:ea typeface="Inter Bold" pitchFamily="34" charset="-122"/>
                <a:cs typeface="Inter Bold" pitchFamily="34" charset="-120"/>
              </a:rPr>
              <a:t>Standarde Profesionale</a:t>
            </a:r>
            <a:endParaRPr lang="en-US" sz="1150" dirty="0"/>
          </a:p>
        </p:txBody>
      </p:sp>
      <p:sp>
        <p:nvSpPr>
          <p:cNvPr id="13" name="Text 10"/>
          <p:cNvSpPr/>
          <p:nvPr/>
        </p:nvSpPr>
        <p:spPr>
          <a:xfrm>
            <a:off x="1810579" y="4947780"/>
            <a:ext cx="2314203" cy="184696"/>
          </a:xfrm>
          <a:prstGeom prst="rect">
            <a:avLst/>
          </a:prstGeom>
          <a:noFill/>
          <a:ln/>
        </p:spPr>
        <p:txBody>
          <a:bodyPr wrap="none" lIns="0" tIns="0" rIns="0" bIns="0" rtlCol="0" anchor="t"/>
          <a:lstStyle/>
          <a:p>
            <a:pPr marL="0" indent="0" algn="ctr">
              <a:lnSpc>
                <a:spcPct val="130000"/>
              </a:lnSpc>
              <a:buNone/>
            </a:pPr>
            <a:r>
              <a:rPr lang="en-US" sz="900" dirty="0">
                <a:solidFill>
                  <a:srgbClr val="272525"/>
                </a:solidFill>
                <a:latin typeface="Inter" pitchFamily="34" charset="0"/>
                <a:ea typeface="Inter" pitchFamily="34" charset="-122"/>
                <a:cs typeface="Inter" pitchFamily="34" charset="-120"/>
              </a:rPr>
              <a:t>Projekte vendore dhe ndërkombëtare</a:t>
            </a:r>
            <a:endParaRPr lang="en-US" sz="900" dirty="0"/>
          </a:p>
        </p:txBody>
      </p:sp>
      <p:pic>
        <p:nvPicPr>
          <p:cNvPr id="14" name="Image 93">
            <a:extLst>
              <a:ext uri="{FF2B5EF4-FFF2-40B4-BE49-F238E27FC236}">
                <a16:creationId xmlns:a16="http://schemas.microsoft.com/office/drawing/2014/main" id="{732A1817-6444-3A19-ABE1-CE8B3A9D593A}"/>
              </a:ext>
            </a:extLst>
          </p:cNvPr>
          <p:cNvPicPr>
            <a:picLocks/>
          </p:cNvPicPr>
          <p:nvPr/>
        </p:nvPicPr>
        <p:blipFill>
          <a:blip r:embed="rId4" cstate="print"/>
          <a:stretch>
            <a:fillRect/>
          </a:stretch>
        </p:blipFill>
        <p:spPr>
          <a:xfrm>
            <a:off x="2479115" y="-25339"/>
            <a:ext cx="789342" cy="8274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80640" y="362769"/>
            <a:ext cx="7392888" cy="375493"/>
          </a:xfrm>
          <a:prstGeom prst="rect">
            <a:avLst/>
          </a:prstGeom>
          <a:noFill/>
          <a:ln/>
        </p:spPr>
        <p:txBody>
          <a:bodyPr wrap="none" lIns="0" tIns="0" rIns="0" bIns="0" rtlCol="0" anchor="t"/>
          <a:lstStyle/>
          <a:p>
            <a:pPr marL="0" indent="0" algn="l">
              <a:lnSpc>
                <a:spcPct val="104000"/>
              </a:lnSpc>
              <a:buNone/>
            </a:pPr>
            <a:r>
              <a:rPr lang="en-US" sz="2350" b="1" dirty="0">
                <a:solidFill>
                  <a:srgbClr val="000000"/>
                </a:solidFill>
                <a:latin typeface="Inter Bold" pitchFamily="34" charset="0"/>
                <a:ea typeface="Inter Bold" pitchFamily="34" charset="-122"/>
                <a:cs typeface="Inter Bold" pitchFamily="34" charset="-120"/>
              </a:rPr>
              <a:t>Shërbimet Tona në Sektorin e </a:t>
            </a:r>
            <a:r>
              <a:rPr lang="en-US" sz="2350" b="1" dirty="0" err="1">
                <a:solidFill>
                  <a:srgbClr val="000000"/>
                </a:solidFill>
                <a:latin typeface="Inter Bold" pitchFamily="34" charset="0"/>
                <a:ea typeface="Inter Bold" pitchFamily="34" charset="-122"/>
                <a:cs typeface="Inter Bold" pitchFamily="34" charset="-120"/>
              </a:rPr>
              <a:t>Energjisë</a:t>
            </a:r>
            <a:r>
              <a:rPr lang="en-US" sz="2350" b="1" dirty="0">
                <a:solidFill>
                  <a:srgbClr val="000000"/>
                </a:solidFill>
                <a:latin typeface="Inter Bold" pitchFamily="34" charset="0"/>
                <a:ea typeface="Inter Bold" pitchFamily="34" charset="-122"/>
                <a:cs typeface="Inter Bold" pitchFamily="34" charset="-120"/>
              </a:rPr>
              <a:t> Solare</a:t>
            </a:r>
            <a:endParaRPr lang="en-US" sz="2350" dirty="0"/>
          </a:p>
        </p:txBody>
      </p:sp>
      <p:sp>
        <p:nvSpPr>
          <p:cNvPr id="3" name="Text 1"/>
          <p:cNvSpPr/>
          <p:nvPr/>
        </p:nvSpPr>
        <p:spPr>
          <a:xfrm>
            <a:off x="480640" y="971029"/>
            <a:ext cx="8182719"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72525"/>
                </a:solidFill>
                <a:latin typeface="Inter" pitchFamily="34" charset="0"/>
                <a:ea typeface="Inter" pitchFamily="34" charset="-122"/>
                <a:cs typeface="Inter" pitchFamily="34" charset="-120"/>
              </a:rPr>
              <a:t>Elektrostublla ofron një gamë të plotë dhe gjithëpërfshirëse shërbimesh në fushën e sistemeve fotovoltaike dhe energjisë së rinovueshme — nga konsultimi fillestar deri te mirëmbajtja afatgjatë. Çdo projekt trajtohet me ekspertizë të lartë teknike dhe angazhim ndaj cilësisë.</a:t>
            </a:r>
            <a:endParaRPr lang="en-US" sz="900" dirty="0"/>
          </a:p>
        </p:txBody>
      </p:sp>
      <p:pic>
        <p:nvPicPr>
          <p:cNvPr id="4" name="Image 0" descr="preencoded.png"/>
          <p:cNvPicPr>
            <a:picLocks noChangeAspect="1"/>
          </p:cNvPicPr>
          <p:nvPr/>
        </p:nvPicPr>
        <p:blipFill>
          <a:blip r:embed="rId3"/>
          <a:stretch>
            <a:fillRect/>
          </a:stretch>
        </p:blipFill>
        <p:spPr>
          <a:xfrm>
            <a:off x="480640" y="1480393"/>
            <a:ext cx="1525712" cy="942901"/>
          </a:xfrm>
          <a:prstGeom prst="rect">
            <a:avLst/>
          </a:prstGeom>
        </p:spPr>
      </p:pic>
      <p:sp>
        <p:nvSpPr>
          <p:cNvPr id="5" name="Text 2"/>
          <p:cNvSpPr/>
          <p:nvPr/>
        </p:nvSpPr>
        <p:spPr>
          <a:xfrm>
            <a:off x="480640" y="2568773"/>
            <a:ext cx="2630537" cy="375493"/>
          </a:xfrm>
          <a:prstGeom prst="rect">
            <a:avLst/>
          </a:prstGeom>
          <a:noFill/>
          <a:ln/>
        </p:spPr>
        <p:txBody>
          <a:bodyPr wrap="square" lIns="0" tIns="0" rIns="0" bIns="0" rtlCol="0" anchor="t">
            <a:normAutofit/>
          </a:bodyPr>
          <a:lstStyle/>
          <a:p>
            <a:pPr marL="0" indent="0" algn="l">
              <a:lnSpc>
                <a:spcPct val="104000"/>
              </a:lnSpc>
              <a:buNone/>
            </a:pPr>
            <a:r>
              <a:rPr lang="en-US" sz="1150" b="1" dirty="0">
                <a:solidFill>
                  <a:srgbClr val="272525"/>
                </a:solidFill>
                <a:latin typeface="Inter Bold" pitchFamily="34" charset="0"/>
                <a:ea typeface="Inter Bold" pitchFamily="34" charset="-122"/>
                <a:cs typeface="Inter Bold" pitchFamily="34" charset="-120"/>
              </a:rPr>
              <a:t>Projektim dhe Implementim i Sistemeve PV</a:t>
            </a:r>
            <a:endParaRPr lang="en-US" sz="1150" dirty="0"/>
          </a:p>
        </p:txBody>
      </p:sp>
      <p:sp>
        <p:nvSpPr>
          <p:cNvPr id="6" name="Text 3"/>
          <p:cNvSpPr/>
          <p:nvPr/>
        </p:nvSpPr>
        <p:spPr>
          <a:xfrm>
            <a:off x="480640" y="3014067"/>
            <a:ext cx="2630537" cy="94617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72525"/>
                </a:solidFill>
                <a:latin typeface="Inter" pitchFamily="34" charset="0"/>
                <a:ea typeface="Inter" pitchFamily="34" charset="-122"/>
                <a:cs typeface="Inter" pitchFamily="34" charset="-120"/>
              </a:rPr>
              <a:t>Hartojmë dhe instalojmë sisteme fotovoltaike (PV) për aplikime rezidenciale, komerciale dhe industriale, të përshtatura me nevojat specifike të çdo klienti dhe kushtet lokale të rrjetit elektrik.</a:t>
            </a:r>
            <a:endParaRPr lang="en-US" sz="900" dirty="0"/>
          </a:p>
        </p:txBody>
      </p:sp>
      <p:pic>
        <p:nvPicPr>
          <p:cNvPr id="7" name="Image 1" descr="preencoded.png"/>
          <p:cNvPicPr>
            <a:picLocks noChangeAspect="1"/>
          </p:cNvPicPr>
          <p:nvPr/>
        </p:nvPicPr>
        <p:blipFill>
          <a:blip r:embed="rId4"/>
          <a:stretch>
            <a:fillRect/>
          </a:stretch>
        </p:blipFill>
        <p:spPr>
          <a:xfrm>
            <a:off x="3256657" y="1480393"/>
            <a:ext cx="1525712" cy="942901"/>
          </a:xfrm>
          <a:prstGeom prst="rect">
            <a:avLst/>
          </a:prstGeom>
        </p:spPr>
      </p:pic>
      <p:sp>
        <p:nvSpPr>
          <p:cNvPr id="8" name="Text 4"/>
          <p:cNvSpPr/>
          <p:nvPr/>
        </p:nvSpPr>
        <p:spPr>
          <a:xfrm>
            <a:off x="3256657" y="2568773"/>
            <a:ext cx="2630612" cy="375493"/>
          </a:xfrm>
          <a:prstGeom prst="rect">
            <a:avLst/>
          </a:prstGeom>
          <a:noFill/>
          <a:ln/>
        </p:spPr>
        <p:txBody>
          <a:bodyPr wrap="square" lIns="0" tIns="0" rIns="0" bIns="0" rtlCol="0" anchor="t">
            <a:normAutofit/>
          </a:bodyPr>
          <a:lstStyle/>
          <a:p>
            <a:pPr marL="0" indent="0" algn="l">
              <a:lnSpc>
                <a:spcPct val="104000"/>
              </a:lnSpc>
              <a:buNone/>
            </a:pPr>
            <a:r>
              <a:rPr lang="en-US" sz="1150" b="1" dirty="0">
                <a:solidFill>
                  <a:srgbClr val="272525"/>
                </a:solidFill>
                <a:latin typeface="Inter Bold" pitchFamily="34" charset="0"/>
                <a:ea typeface="Inter Bold" pitchFamily="34" charset="-122"/>
                <a:cs typeface="Inter Bold" pitchFamily="34" charset="-120"/>
              </a:rPr>
              <a:t>Sisteme Hibride dhe Ruajtja e Energjisë</a:t>
            </a:r>
            <a:endParaRPr lang="en-US" sz="1150" dirty="0"/>
          </a:p>
        </p:txBody>
      </p:sp>
      <p:sp>
        <p:nvSpPr>
          <p:cNvPr id="9" name="Text 5"/>
          <p:cNvSpPr/>
          <p:nvPr/>
        </p:nvSpPr>
        <p:spPr>
          <a:xfrm>
            <a:off x="3256657" y="3014067"/>
            <a:ext cx="2630612" cy="94617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72525"/>
                </a:solidFill>
                <a:latin typeface="Inter" pitchFamily="34" charset="0"/>
                <a:ea typeface="Inter" pitchFamily="34" charset="-122"/>
                <a:cs typeface="Inter" pitchFamily="34" charset="-120"/>
              </a:rPr>
              <a:t>Instalojmë sisteme on-grid, off-grid dhe hibride, duke integruar zgjidhje moderne të baterive dhe inverterë të avancuar për maksimizimin e vetëmjaftueshmërisë energjetike.</a:t>
            </a:r>
            <a:endParaRPr lang="en-US" sz="900" dirty="0"/>
          </a:p>
        </p:txBody>
      </p:sp>
      <p:pic>
        <p:nvPicPr>
          <p:cNvPr id="10" name="Image 2" descr="preencoded.png"/>
          <p:cNvPicPr>
            <a:picLocks noChangeAspect="1"/>
          </p:cNvPicPr>
          <p:nvPr/>
        </p:nvPicPr>
        <p:blipFill>
          <a:blip r:embed="rId5"/>
          <a:stretch>
            <a:fillRect/>
          </a:stretch>
        </p:blipFill>
        <p:spPr>
          <a:xfrm>
            <a:off x="6032748" y="1480393"/>
            <a:ext cx="1525712" cy="942901"/>
          </a:xfrm>
          <a:prstGeom prst="rect">
            <a:avLst/>
          </a:prstGeom>
        </p:spPr>
      </p:pic>
      <p:sp>
        <p:nvSpPr>
          <p:cNvPr id="11" name="Text 6"/>
          <p:cNvSpPr/>
          <p:nvPr/>
        </p:nvSpPr>
        <p:spPr>
          <a:xfrm>
            <a:off x="6032748" y="2568773"/>
            <a:ext cx="2630612" cy="375493"/>
          </a:xfrm>
          <a:prstGeom prst="rect">
            <a:avLst/>
          </a:prstGeom>
          <a:noFill/>
          <a:ln/>
        </p:spPr>
        <p:txBody>
          <a:bodyPr wrap="square" lIns="0" tIns="0" rIns="0" bIns="0" rtlCol="0" anchor="t">
            <a:normAutofit/>
          </a:bodyPr>
          <a:lstStyle/>
          <a:p>
            <a:pPr marL="0" indent="0" algn="l">
              <a:lnSpc>
                <a:spcPct val="104000"/>
              </a:lnSpc>
              <a:buNone/>
            </a:pPr>
            <a:r>
              <a:rPr lang="en-US" sz="1150" b="1" dirty="0">
                <a:solidFill>
                  <a:srgbClr val="272525"/>
                </a:solidFill>
                <a:latin typeface="Inter Bold" pitchFamily="34" charset="0"/>
                <a:ea typeface="Inter Bold" pitchFamily="34" charset="-122"/>
                <a:cs typeface="Inter Bold" pitchFamily="34" charset="-120"/>
              </a:rPr>
              <a:t>Zgjidhje EPC dhe Monitorim Inteligjent</a:t>
            </a:r>
            <a:endParaRPr lang="en-US" sz="1150" dirty="0"/>
          </a:p>
        </p:txBody>
      </p:sp>
      <p:sp>
        <p:nvSpPr>
          <p:cNvPr id="12" name="Text 7"/>
          <p:cNvSpPr/>
          <p:nvPr/>
        </p:nvSpPr>
        <p:spPr>
          <a:xfrm>
            <a:off x="6032748" y="3014067"/>
            <a:ext cx="2630612" cy="94617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72525"/>
                </a:solidFill>
                <a:latin typeface="Inter" pitchFamily="34" charset="0"/>
                <a:ea typeface="Inter" pitchFamily="34" charset="-122"/>
                <a:cs typeface="Inter" pitchFamily="34" charset="-120"/>
              </a:rPr>
              <a:t>Ofrojmë zgjidhje të plota EPC (Inxhinieri, Prokurim dhe Ndërtim) për projekte të </a:t>
            </a:r>
            <a:r>
              <a:rPr lang="en-US" sz="900" dirty="0" err="1">
                <a:solidFill>
                  <a:srgbClr val="272525"/>
                </a:solidFill>
                <a:latin typeface="Inter" pitchFamily="34" charset="0"/>
                <a:ea typeface="Inter" pitchFamily="34" charset="-122"/>
                <a:cs typeface="Inter" pitchFamily="34" charset="-120"/>
              </a:rPr>
              <a:t>mëdha</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si dhe mirëmbajtje dhe monitorim të sistemeve nëpërmjet platformave inteligjente dixhitale.</a:t>
            </a:r>
            <a:endParaRPr lang="en-US" sz="900" dirty="0"/>
          </a:p>
        </p:txBody>
      </p:sp>
      <p:sp>
        <p:nvSpPr>
          <p:cNvPr id="13" name="Shape 8"/>
          <p:cNvSpPr/>
          <p:nvPr/>
        </p:nvSpPr>
        <p:spPr>
          <a:xfrm>
            <a:off x="480640" y="4091136"/>
            <a:ext cx="8182719" cy="689595"/>
          </a:xfrm>
          <a:prstGeom prst="roundRect">
            <a:avLst>
              <a:gd name="adj" fmla="val 7319"/>
            </a:avLst>
          </a:prstGeom>
          <a:solidFill>
            <a:srgbClr val="B6D6FC"/>
          </a:solidFill>
          <a:ln/>
        </p:spPr>
        <p:txBody>
          <a:bodyPr/>
          <a:lstStyle/>
          <a:p>
            <a:endParaRPr lang="en-US"/>
          </a:p>
        </p:txBody>
      </p:sp>
      <p:pic>
        <p:nvPicPr>
          <p:cNvPr id="14" name="Image 3" descr="preencoded.png"/>
          <p:cNvPicPr>
            <a:picLocks noChangeAspect="1"/>
          </p:cNvPicPr>
          <p:nvPr/>
        </p:nvPicPr>
        <p:blipFill>
          <a:blip r:embed="rId6"/>
          <a:stretch>
            <a:fillRect/>
          </a:stretch>
        </p:blipFill>
        <p:spPr>
          <a:xfrm>
            <a:off x="600745" y="4269432"/>
            <a:ext cx="150168" cy="120104"/>
          </a:xfrm>
          <a:prstGeom prst="rect">
            <a:avLst/>
          </a:prstGeom>
        </p:spPr>
      </p:pic>
      <p:sp>
        <p:nvSpPr>
          <p:cNvPr id="15" name="Text 9"/>
          <p:cNvSpPr/>
          <p:nvPr/>
        </p:nvSpPr>
        <p:spPr>
          <a:xfrm>
            <a:off x="871017" y="4237509"/>
            <a:ext cx="7672239"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000000"/>
                </a:solidFill>
                <a:latin typeface="Inter" pitchFamily="34" charset="0"/>
                <a:ea typeface="Inter" pitchFamily="34" charset="-122"/>
                <a:cs typeface="Inter" pitchFamily="34" charset="-120"/>
              </a:rPr>
              <a:t>Ofrojmë gjithashtu </a:t>
            </a:r>
            <a:r>
              <a:rPr lang="en-US" sz="900" b="1" dirty="0">
                <a:solidFill>
                  <a:srgbClr val="000000"/>
                </a:solidFill>
                <a:latin typeface="Inter" pitchFamily="34" charset="0"/>
                <a:ea typeface="Inter" pitchFamily="34" charset="-122"/>
                <a:cs typeface="Inter" pitchFamily="34" charset="-120"/>
              </a:rPr>
              <a:t>konsultim teknik dhe analiza fizibiliteti</a:t>
            </a:r>
            <a:r>
              <a:rPr lang="en-US" sz="900" dirty="0">
                <a:solidFill>
                  <a:srgbClr val="000000"/>
                </a:solidFill>
                <a:latin typeface="Inter" pitchFamily="34" charset="0"/>
                <a:ea typeface="Inter" pitchFamily="34" charset="-122"/>
                <a:cs typeface="Inter" pitchFamily="34" charset="-120"/>
              </a:rPr>
              <a:t> për investime në energji të rinovueshme — duke ju ndihmuar të merrni vendime të informuara dhe me vlerë afatgjatë.</a:t>
            </a:r>
            <a:endParaRPr lang="en-US" sz="900" dirty="0"/>
          </a:p>
        </p:txBody>
      </p:sp>
      <p:pic>
        <p:nvPicPr>
          <p:cNvPr id="16" name="Image 93">
            <a:extLst>
              <a:ext uri="{FF2B5EF4-FFF2-40B4-BE49-F238E27FC236}">
                <a16:creationId xmlns:a16="http://schemas.microsoft.com/office/drawing/2014/main" id="{6470232E-00B9-9B02-AC94-CFAAF13D1BF1}"/>
              </a:ext>
            </a:extLst>
          </p:cNvPr>
          <p:cNvPicPr>
            <a:picLocks/>
          </p:cNvPicPr>
          <p:nvPr/>
        </p:nvPicPr>
        <p:blipFill>
          <a:blip r:embed="rId7" cstate="print"/>
          <a:stretch>
            <a:fillRect/>
          </a:stretch>
        </p:blipFill>
        <p:spPr>
          <a:xfrm>
            <a:off x="8663360" y="4728641"/>
            <a:ext cx="422342" cy="3784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399678"/>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Na Kontaktoni</a:t>
            </a:r>
            <a:endParaRPr lang="en-US" sz="2400" dirty="0"/>
          </a:p>
        </p:txBody>
      </p:sp>
      <p:sp>
        <p:nvSpPr>
          <p:cNvPr id="4" name="Text 1"/>
          <p:cNvSpPr/>
          <p:nvPr/>
        </p:nvSpPr>
        <p:spPr>
          <a:xfrm>
            <a:off x="3925119" y="973262"/>
            <a:ext cx="4722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Jemi të gatshëm t'ju ndihmojmë të bëni hapin drejt energjisë së pavarur dhe të qëndrueshme. Ekipi ynë i ekspertëve është në dispozicion për çdo pyetje, ofertë ose konsultim teknik. Kontaktoni sot dhe fillojmë bashkë planifikimin e zgjidhjes </a:t>
            </a:r>
            <a:r>
              <a:rPr lang="en-US" sz="950" dirty="0" err="1">
                <a:solidFill>
                  <a:srgbClr val="272525"/>
                </a:solidFill>
                <a:latin typeface="Inter" pitchFamily="34" charset="0"/>
                <a:ea typeface="Inter" pitchFamily="34" charset="-122"/>
                <a:cs typeface="Inter" pitchFamily="34" charset="-120"/>
              </a:rPr>
              <a:t>suaj</a:t>
            </a:r>
            <a:r>
              <a:rPr lang="en-US" sz="950" dirty="0">
                <a:solidFill>
                  <a:srgbClr val="272525"/>
                </a:solidFill>
                <a:latin typeface="Inter" pitchFamily="34" charset="0"/>
                <a:ea typeface="Inter" pitchFamily="34" charset="-122"/>
                <a:cs typeface="Inter" pitchFamily="34" charset="-120"/>
              </a:rPr>
              <a:t> </a:t>
            </a:r>
            <a:r>
              <a:rPr lang="en-US" sz="950">
                <a:solidFill>
                  <a:srgbClr val="272525"/>
                </a:solidFill>
                <a:latin typeface="Inter" pitchFamily="34" charset="0"/>
                <a:ea typeface="Inter" pitchFamily="34" charset="-122"/>
                <a:cs typeface="Inter" pitchFamily="34" charset="-120"/>
              </a:rPr>
              <a:t>solare.</a:t>
            </a:r>
            <a:endParaRPr lang="en-US" sz="950" dirty="0"/>
          </a:p>
        </p:txBody>
      </p:sp>
      <p:sp>
        <p:nvSpPr>
          <p:cNvPr id="5" name="Shape 2"/>
          <p:cNvSpPr/>
          <p:nvPr/>
        </p:nvSpPr>
        <p:spPr>
          <a:xfrm>
            <a:off x="3835822" y="1906637"/>
            <a:ext cx="2388691" cy="2837185"/>
          </a:xfrm>
          <a:prstGeom prst="roundRect">
            <a:avLst>
              <a:gd name="adj" fmla="val 3739"/>
            </a:avLst>
          </a:prstGeom>
          <a:solidFill>
            <a:srgbClr val="4950BC"/>
          </a:solidFill>
          <a:ln/>
        </p:spPr>
        <p:txBody>
          <a:bodyPr/>
          <a:lstStyle/>
          <a:p>
            <a:endParaRPr lang="en-US"/>
          </a:p>
        </p:txBody>
      </p:sp>
      <p:sp>
        <p:nvSpPr>
          <p:cNvPr id="6" name="Text 3"/>
          <p:cNvSpPr/>
          <p:nvPr/>
        </p:nvSpPr>
        <p:spPr>
          <a:xfrm>
            <a:off x="3959796" y="2030611"/>
            <a:ext cx="2218432" cy="193849"/>
          </a:xfrm>
          <a:prstGeom prst="rect">
            <a:avLst/>
          </a:prstGeom>
          <a:noFill/>
          <a:ln/>
        </p:spPr>
        <p:txBody>
          <a:bodyPr wrap="none" lIns="0" tIns="0" rIns="0" bIns="0" rtlCol="0" anchor="t"/>
          <a:lstStyle/>
          <a:p>
            <a:pPr marL="0" indent="0" algn="l">
              <a:lnSpc>
                <a:spcPct val="104000"/>
              </a:lnSpc>
              <a:buNone/>
            </a:pPr>
            <a:r>
              <a:rPr lang="en-US" sz="1200" b="1" dirty="0">
                <a:solidFill>
                  <a:srgbClr val="FFFFFF"/>
                </a:solidFill>
                <a:latin typeface="Inter Bold" pitchFamily="34" charset="0"/>
                <a:ea typeface="Inter Bold" pitchFamily="34" charset="-122"/>
                <a:cs typeface="Inter Bold" pitchFamily="34" charset="-120"/>
              </a:rPr>
              <a:t>Informacioni i Kontaktit</a:t>
            </a:r>
            <a:endParaRPr lang="en-US" sz="1200" dirty="0"/>
          </a:p>
        </p:txBody>
      </p:sp>
      <p:sp>
        <p:nvSpPr>
          <p:cNvPr id="7" name="Text 4"/>
          <p:cNvSpPr/>
          <p:nvPr/>
        </p:nvSpPr>
        <p:spPr>
          <a:xfrm>
            <a:off x="3959796" y="2348433"/>
            <a:ext cx="2140744" cy="15446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Inter" pitchFamily="34" charset="0"/>
                <a:ea typeface="Inter" pitchFamily="34" charset="-122"/>
                <a:cs typeface="Inter" pitchFamily="34" charset="-120"/>
              </a:rPr>
              <a:t>📍</a:t>
            </a:r>
            <a:r>
              <a:rPr lang="en-US" sz="950" dirty="0">
                <a:solidFill>
                  <a:srgbClr val="FFFFFF"/>
                </a:solidFill>
                <a:latin typeface="Inter" pitchFamily="34" charset="0"/>
                <a:ea typeface="Inter" pitchFamily="34" charset="-122"/>
                <a:cs typeface="Inter" pitchFamily="34" charset="-120"/>
              </a:rPr>
              <a:t> </a:t>
            </a:r>
            <a:r>
              <a:rPr lang="en-US" sz="950" b="1" dirty="0">
                <a:solidFill>
                  <a:srgbClr val="FFFFFF"/>
                </a:solidFill>
                <a:latin typeface="Inter" pitchFamily="34" charset="0"/>
                <a:ea typeface="Inter" pitchFamily="34" charset="-122"/>
                <a:cs typeface="Inter" pitchFamily="34" charset="-120"/>
              </a:rPr>
              <a:t>Adresa:</a:t>
            </a:r>
            <a:r>
              <a:rPr lang="en-US" sz="950" dirty="0">
                <a:solidFill>
                  <a:srgbClr val="FFFFFF"/>
                </a:solidFill>
                <a:latin typeface="Inter" pitchFamily="34" charset="0"/>
                <a:ea typeface="Inter" pitchFamily="34" charset="-122"/>
                <a:cs typeface="Inter" pitchFamily="34" charset="-120"/>
              </a:rPr>
              <a:t> Hoxhë Jonuzi nr. 53, Viti, Kosovë</a:t>
            </a:r>
            <a:endParaRPr lang="en-US" sz="950" dirty="0"/>
          </a:p>
          <a:p>
            <a:pPr marL="0" indent="0" algn="l">
              <a:lnSpc>
                <a:spcPct val="133000"/>
              </a:lnSpc>
              <a:buNone/>
            </a:pPr>
            <a:r>
              <a:rPr lang="en-US" sz="950" dirty="0">
                <a:solidFill>
                  <a:srgbClr val="000000"/>
                </a:solidFill>
                <a:latin typeface="Inter" pitchFamily="34" charset="0"/>
                <a:ea typeface="Inter" pitchFamily="34" charset="-122"/>
                <a:cs typeface="Inter" pitchFamily="34" charset="-120"/>
              </a:rPr>
              <a:t>📞</a:t>
            </a:r>
            <a:r>
              <a:rPr lang="en-US" sz="950" dirty="0">
                <a:solidFill>
                  <a:srgbClr val="FFFFFF"/>
                </a:solidFill>
                <a:latin typeface="Inter" pitchFamily="34" charset="0"/>
                <a:ea typeface="Inter" pitchFamily="34" charset="-122"/>
                <a:cs typeface="Inter" pitchFamily="34" charset="-120"/>
              </a:rPr>
              <a:t> </a:t>
            </a:r>
            <a:r>
              <a:rPr lang="en-US" sz="950" b="1" dirty="0">
                <a:solidFill>
                  <a:srgbClr val="FFFFFF"/>
                </a:solidFill>
                <a:latin typeface="Inter" pitchFamily="34" charset="0"/>
                <a:ea typeface="Inter" pitchFamily="34" charset="-122"/>
                <a:cs typeface="Inter" pitchFamily="34" charset="-120"/>
              </a:rPr>
              <a:t>Tel:</a:t>
            </a:r>
            <a:r>
              <a:rPr lang="en-US" sz="950" dirty="0">
                <a:solidFill>
                  <a:srgbClr val="FFFFFF"/>
                </a:solidFill>
                <a:latin typeface="Inter" pitchFamily="34" charset="0"/>
                <a:ea typeface="Inter" pitchFamily="34" charset="-122"/>
                <a:cs typeface="Inter" pitchFamily="34" charset="-120"/>
              </a:rPr>
              <a:t> +383 (0) 49 100 105</a:t>
            </a:r>
            <a:endParaRPr lang="en-US" sz="950" dirty="0"/>
          </a:p>
          <a:p>
            <a:pPr marL="0" indent="0" algn="l">
              <a:lnSpc>
                <a:spcPct val="133000"/>
              </a:lnSpc>
              <a:buNone/>
            </a:pPr>
            <a:r>
              <a:rPr lang="en-US" sz="950" dirty="0">
                <a:solidFill>
                  <a:srgbClr val="000000"/>
                </a:solidFill>
                <a:latin typeface="Inter" pitchFamily="34" charset="0"/>
                <a:ea typeface="Inter" pitchFamily="34" charset="-122"/>
                <a:cs typeface="Inter" pitchFamily="34" charset="-120"/>
              </a:rPr>
              <a:t>✉️</a:t>
            </a:r>
            <a:r>
              <a:rPr lang="en-US" sz="950" dirty="0">
                <a:solidFill>
                  <a:srgbClr val="FFFFFF"/>
                </a:solidFill>
                <a:latin typeface="Inter" pitchFamily="34" charset="0"/>
                <a:ea typeface="Inter" pitchFamily="34" charset="-122"/>
                <a:cs typeface="Inter" pitchFamily="34" charset="-120"/>
              </a:rPr>
              <a:t> </a:t>
            </a:r>
            <a:r>
              <a:rPr lang="en-US" sz="950" b="1" dirty="0">
                <a:solidFill>
                  <a:srgbClr val="FFFFFF"/>
                </a:solidFill>
                <a:latin typeface="Inter" pitchFamily="34" charset="0"/>
                <a:ea typeface="Inter" pitchFamily="34" charset="-122"/>
                <a:cs typeface="Inter" pitchFamily="34" charset="-120"/>
              </a:rPr>
              <a:t>E-mail:</a:t>
            </a:r>
            <a:r>
              <a:rPr lang="en-US" sz="950" dirty="0">
                <a:solidFill>
                  <a:srgbClr val="FFFFFF"/>
                </a:solidFill>
                <a:latin typeface="Inter" pitchFamily="34" charset="0"/>
                <a:ea typeface="Inter" pitchFamily="34" charset="-122"/>
                <a:cs typeface="Inter" pitchFamily="34" charset="-120"/>
              </a:rPr>
              <a:t> info@elektrostublla.com</a:t>
            </a:r>
            <a:endParaRPr lang="en-US" sz="950" dirty="0"/>
          </a:p>
          <a:p>
            <a:pPr marL="0" indent="0" algn="l">
              <a:lnSpc>
                <a:spcPct val="133000"/>
              </a:lnSpc>
              <a:buNone/>
            </a:pPr>
            <a:r>
              <a:rPr lang="en-US" sz="950" dirty="0">
                <a:solidFill>
                  <a:srgbClr val="000000"/>
                </a:solidFill>
                <a:latin typeface="Inter" pitchFamily="34" charset="0"/>
                <a:ea typeface="Inter" pitchFamily="34" charset="-122"/>
                <a:cs typeface="Inter" pitchFamily="34" charset="-120"/>
              </a:rPr>
              <a:t>🌐</a:t>
            </a:r>
            <a:r>
              <a:rPr lang="en-US" sz="950" dirty="0">
                <a:solidFill>
                  <a:srgbClr val="FFFFFF"/>
                </a:solidFill>
                <a:latin typeface="Inter" pitchFamily="34" charset="0"/>
                <a:ea typeface="Inter" pitchFamily="34" charset="-122"/>
                <a:cs typeface="Inter" pitchFamily="34" charset="-120"/>
              </a:rPr>
              <a:t> </a:t>
            </a:r>
            <a:r>
              <a:rPr lang="en-US" sz="950" b="1" dirty="0">
                <a:solidFill>
                  <a:srgbClr val="FFFFFF"/>
                </a:solidFill>
                <a:latin typeface="Inter" pitchFamily="34" charset="0"/>
                <a:ea typeface="Inter" pitchFamily="34" charset="-122"/>
                <a:cs typeface="Inter" pitchFamily="34" charset="-120"/>
              </a:rPr>
              <a:t>Website:</a:t>
            </a:r>
            <a:r>
              <a:rPr lang="en-US" sz="950" dirty="0">
                <a:solidFill>
                  <a:srgbClr val="FFFFFF"/>
                </a:solidFill>
                <a:latin typeface="Inter" pitchFamily="34" charset="0"/>
                <a:ea typeface="Inter" pitchFamily="34" charset="-122"/>
                <a:cs typeface="Inter" pitchFamily="34" charset="-120"/>
              </a:rPr>
              <a:t> www.elektrostublla.com</a:t>
            </a:r>
            <a:endParaRPr lang="en-US" sz="950" dirty="0"/>
          </a:p>
        </p:txBody>
      </p:sp>
      <p:sp>
        <p:nvSpPr>
          <p:cNvPr id="8" name="Text 5"/>
          <p:cNvSpPr/>
          <p:nvPr/>
        </p:nvSpPr>
        <p:spPr>
          <a:xfrm>
            <a:off x="6442546" y="2030611"/>
            <a:ext cx="2210098" cy="387697"/>
          </a:xfrm>
          <a:prstGeom prst="rect">
            <a:avLst/>
          </a:prstGeom>
          <a:noFill/>
          <a:ln/>
        </p:spPr>
        <p:txBody>
          <a:bodyPr wrap="square" lIns="0" tIns="0" rIns="0" bIns="0" rtlCol="0" anchor="t">
            <a:normAutofit/>
          </a:bodyPr>
          <a:lstStyle/>
          <a:p>
            <a:pPr marL="0" indent="0" algn="l">
              <a:lnSpc>
                <a:spcPct val="104000"/>
              </a:lnSpc>
              <a:buNone/>
            </a:pPr>
            <a:r>
              <a:rPr lang="en-US" sz="1200" b="1" dirty="0">
                <a:solidFill>
                  <a:srgbClr val="000000"/>
                </a:solidFill>
                <a:latin typeface="Inter Bold" pitchFamily="34" charset="0"/>
                <a:ea typeface="Inter Bold" pitchFamily="34" charset="-122"/>
                <a:cs typeface="Inter Bold" pitchFamily="34" charset="-120"/>
              </a:rPr>
              <a:t>Pse të Zgjidhni Elektrostublla?</a:t>
            </a:r>
            <a:endParaRPr lang="en-US" sz="1200" dirty="0"/>
          </a:p>
        </p:txBody>
      </p:sp>
      <p:sp>
        <p:nvSpPr>
          <p:cNvPr id="9" name="Text 6"/>
          <p:cNvSpPr/>
          <p:nvPr/>
        </p:nvSpPr>
        <p:spPr>
          <a:xfrm>
            <a:off x="6442546" y="2542282"/>
            <a:ext cx="2210098" cy="2158157"/>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Mbi 30 vjet eksperiencë të provuar në sektorin e energjisë</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Bashkëpunim me Bankën Botërore dhe Bashkimin Evropian</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Zgjidhje të plota nga projektimi deri te mirëmbajtja</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Teknologji e avancuar dhe standarde ndërkombëtare</a:t>
            </a:r>
            <a:endParaRPr lang="en-US" sz="950" dirty="0"/>
          </a:p>
          <a:p>
            <a:pPr marL="342900" indent="-342900" algn="l">
              <a:lnSpc>
                <a:spcPct val="133000"/>
              </a:lnSpc>
              <a:buSzPct val="100000"/>
              <a:buChar char="•"/>
            </a:pPr>
            <a:r>
              <a:rPr lang="en-US" sz="950" dirty="0">
                <a:solidFill>
                  <a:srgbClr val="272525"/>
                </a:solidFill>
                <a:latin typeface="Inter" pitchFamily="34" charset="0"/>
                <a:ea typeface="Inter" pitchFamily="34" charset="-122"/>
                <a:cs typeface="Inter" pitchFamily="34" charset="-120"/>
              </a:rPr>
              <a:t>Ekip i kualifikuar dhe i dedikuar ndaj klientit</a:t>
            </a:r>
            <a:endParaRPr lang="en-US" sz="950" dirty="0"/>
          </a:p>
        </p:txBody>
      </p:sp>
      <p:pic>
        <p:nvPicPr>
          <p:cNvPr id="10" name="Image 93">
            <a:extLst>
              <a:ext uri="{FF2B5EF4-FFF2-40B4-BE49-F238E27FC236}">
                <a16:creationId xmlns:a16="http://schemas.microsoft.com/office/drawing/2014/main" id="{7011DB43-64C4-F1CA-F1F3-F6180EBD6343}"/>
              </a:ext>
            </a:extLst>
          </p:cNvPr>
          <p:cNvPicPr>
            <a:picLocks/>
          </p:cNvPicPr>
          <p:nvPr/>
        </p:nvPicPr>
        <p:blipFill>
          <a:blip r:embed="rId4" cstate="print"/>
          <a:stretch>
            <a:fillRect/>
          </a:stretch>
        </p:blipFill>
        <p:spPr>
          <a:xfrm>
            <a:off x="8663360" y="4728641"/>
            <a:ext cx="422342" cy="3784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422</Words>
  <Application>Microsoft Office PowerPoint</Application>
  <PresentationFormat>On-screen Show (16:9)</PresentationFormat>
  <Paragraphs>36</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 Bold</vt:lpstr>
      <vt:lpstr>Inter</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2026-06-01T11:40:53Z</dcterms:created>
  <dcterms:modified xsi:type="dcterms:W3CDTF">2026-06-02T13:16:28Z</dcterms:modified>
</cp:coreProperties>
</file>