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5143500" cy="9144000"/>
  <p:embeddedFontLst>
    <p:embeddedFont>
      <p:font typeface="Inter" panose="020B0604020202020204" charset="0"/>
      <p:regular r:id="rId6"/>
    </p:embeddedFont>
    <p:embeddedFont>
      <p:font typeface="Inter Bold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9453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sco-ks.com" TargetMode="External"/><Relationship Id="rId3" Type="http://schemas.openxmlformats.org/officeDocument/2006/relationships/image" Target="../media/image5.sv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info@esco-ks.com" TargetMode="External"/><Relationship Id="rId5" Type="http://schemas.openxmlformats.org/officeDocument/2006/relationships/image" Target="../media/image7.svg"/><Relationship Id="rId10" Type="http://schemas.openxmlformats.org/officeDocument/2006/relationships/image" Target="../media/image1.png"/><Relationship Id="rId4" Type="http://schemas.openxmlformats.org/officeDocument/2006/relationships/image" Target="../media/image6.sv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383284"/>
            <a:ext cx="7119491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ESCO 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806551"/>
            <a:ext cx="8151763" cy="1528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 është kompania juaj e besuar për konsulencë, inxhinieri dhe implementim të sistemeve fotovoltaike. Si pjesë e familjes së kompanisë S.Imeri, e themeluar në vitin 2000, ESCO ka ndërtuar një reputacion solid mbi bazën e partneriteteve strategjike me kompanitë më të mëdha të energjisë së rinovueshme nga Gjermania dhe Italia — përfshirë </a:t>
            </a:r>
            <a:r>
              <a:rPr lang="en-US" sz="9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BOSCH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9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M2G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dhe të tjerë — si dhe me mbështetjen e çmuar të </a:t>
            </a:r>
            <a:r>
              <a:rPr lang="en-US" sz="9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Bankës Europiane të Zhvillimit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Ky bashkëpunim ndërkombëtar na ka dhënë ekspertizë teknike të nivelit të lartë dhe një qasje të provuar në industrinë e energjisë.</a:t>
            </a:r>
            <a:endParaRPr lang="en-US" sz="9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 një strategji të qartë dhe themele të forta zhvillimi, ESCO është sot </a:t>
            </a:r>
            <a:r>
              <a:rPr lang="en-US" sz="9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kompania premium e inxhinierisë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 aktivitet ekskluziv në sektorin e energjisë në Kosovë — duke ofruar zgjidhje të qëndrueshme, efikase dhe ekonomikisht të favorshme për shtëpitë dhe bizneset.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496119" y="3536826"/>
            <a:ext cx="2613868" cy="409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2000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1027733" y="4101183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Viti i Themelimit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96119" y="4369445"/>
            <a:ext cx="2613868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Mbi dy dekada përvojë në industrinë e energjisë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3264991" y="3536826"/>
            <a:ext cx="2613943" cy="409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#1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3796680" y="4101183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Pionierë në Kosovë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264991" y="4369445"/>
            <a:ext cx="261394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Kompania e parë që aktivizoi sistemin ON-GRID solar me NET-METERING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6033939" y="3536826"/>
            <a:ext cx="2613943" cy="409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2+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6403628" y="4101183"/>
            <a:ext cx="187456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Partnerë Ndërkombëtarë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033939" y="4369445"/>
            <a:ext cx="261394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BOSCH, M2G dhe Banka Europiane e Zhvillimit</a:t>
            </a:r>
            <a:endParaRPr lang="en-US" sz="950" dirty="0"/>
          </a:p>
        </p:txBody>
      </p:sp>
      <p:pic>
        <p:nvPicPr>
          <p:cNvPr id="13" name="Picture 12" descr="No photo description available.">
            <a:extLst>
              <a:ext uri="{FF2B5EF4-FFF2-40B4-BE49-F238E27FC236}">
                <a16:creationId xmlns:a16="http://schemas.microsoft.com/office/drawing/2014/main" id="{D8230334-79BD-F776-C8D2-F9A72962A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7027" y="0"/>
            <a:ext cx="1197322" cy="11973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20838" y="269825"/>
            <a:ext cx="5168652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Shërbime dhe Teknologjia ON-GRID me NET-METERING</a:t>
            </a:r>
            <a:endParaRPr lang="en-US" sz="1350" dirty="0"/>
          </a:p>
        </p:txBody>
      </p:sp>
      <p:sp>
        <p:nvSpPr>
          <p:cNvPr id="3" name="Text 1"/>
          <p:cNvSpPr/>
          <p:nvPr/>
        </p:nvSpPr>
        <p:spPr>
          <a:xfrm>
            <a:off x="1820838" y="566291"/>
            <a:ext cx="5502325" cy="174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 ofron një gamë të plotë shërbimesh — nga konsultimi fillestar dhe projektimi inxhinierik, deri te instalimi dhe mbështetja pas-shitjes. Qëllimi ynë është t'ju ofrojmë zgjidhjen më efikase dhe me kosto-efektivitet më të lartë, të përshtatur për nevojat specifike të çdo klienti, qoftë pronar shtëpie apo vendimmarrës biznesi.</a:t>
            </a:r>
            <a:endParaRPr lang="en-US" sz="600" dirty="0"/>
          </a:p>
        </p:txBody>
      </p:sp>
      <p:sp>
        <p:nvSpPr>
          <p:cNvPr id="4" name="Shape 2"/>
          <p:cNvSpPr/>
          <p:nvPr/>
        </p:nvSpPr>
        <p:spPr>
          <a:xfrm>
            <a:off x="1770608" y="784845"/>
            <a:ext cx="3050158" cy="1412453"/>
          </a:xfrm>
          <a:prstGeom prst="roundRect">
            <a:avLst>
              <a:gd name="adj" fmla="val 3557"/>
            </a:avLst>
          </a:prstGeom>
          <a:solidFill>
            <a:srgbClr val="4950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840334" y="824061"/>
            <a:ext cx="1795388" cy="109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 Funksionon NET-METERING?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1840334" y="972294"/>
            <a:ext cx="2910706" cy="26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 ishte kompania e parë në Kosovë që aktivizoi sistemin ON-GRID solar me parimin e NET-METERING — një teknologji që revolucionarizon mënyrën si e menaxhoni energjinë tuaj.</a:t>
            </a:r>
            <a:endParaRPr lang="en-US" sz="500" dirty="0"/>
          </a:p>
        </p:txBody>
      </p:sp>
      <p:sp>
        <p:nvSpPr>
          <p:cNvPr id="7" name="Text 5"/>
          <p:cNvSpPr/>
          <p:nvPr/>
        </p:nvSpPr>
        <p:spPr>
          <a:xfrm>
            <a:off x="1840334" y="1269206"/>
            <a:ext cx="2910706" cy="4908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04000"/>
              </a:lnSpc>
              <a:buSzPct val="100000"/>
              <a:buChar char="•"/>
            </a:pPr>
            <a:r>
              <a:rPr lang="en-US" sz="5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Sistemi juaj solar prodhon energji gjatë ditës, shpesh më shumë sesa keni nevojë</a:t>
            </a:r>
            <a:endParaRPr lang="en-US" sz="500" dirty="0"/>
          </a:p>
          <a:p>
            <a:pPr marL="342900" indent="-342900" algn="l">
              <a:lnSpc>
                <a:spcPct val="104000"/>
              </a:lnSpc>
              <a:buSzPct val="100000"/>
              <a:buChar char="•"/>
            </a:pPr>
            <a:r>
              <a:rPr lang="en-US" sz="5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Energjia e tepërt injektohet automatikisht në rrjetin publik të energjisë</a:t>
            </a:r>
            <a:endParaRPr lang="en-US" sz="500" dirty="0"/>
          </a:p>
          <a:p>
            <a:pPr marL="342900" indent="-342900" algn="l">
              <a:lnSpc>
                <a:spcPct val="104000"/>
              </a:lnSpc>
              <a:buSzPct val="100000"/>
              <a:buChar char="•"/>
            </a:pPr>
            <a:r>
              <a:rPr lang="en-US" sz="5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Fatura juaj e energjisë elektrike zvogëlohet ndjeshëm</a:t>
            </a:r>
            <a:endParaRPr lang="en-US" sz="500" dirty="0"/>
          </a:p>
          <a:p>
            <a:pPr marL="342900" indent="-342900" algn="l">
              <a:lnSpc>
                <a:spcPct val="104000"/>
              </a:lnSpc>
              <a:buSzPct val="100000"/>
              <a:buChar char="•"/>
            </a:pPr>
            <a:r>
              <a:rPr lang="en-US" sz="5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Kur keni nevojë për energji shtesë (natën ose ditë me re), e tërhiqni nga rrjeti</a:t>
            </a:r>
            <a:endParaRPr lang="en-US" sz="500" dirty="0"/>
          </a:p>
          <a:p>
            <a:pPr marL="342900" indent="-342900" algn="l">
              <a:lnSpc>
                <a:spcPct val="104000"/>
              </a:lnSpc>
              <a:buSzPct val="100000"/>
              <a:buChar char="•"/>
            </a:pPr>
            <a:r>
              <a:rPr lang="en-US" sz="5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Bilanci neto llogaritet periodikisht — ju paguani vetëm diferencën</a:t>
            </a:r>
            <a:endParaRPr lang="en-US" sz="500" dirty="0"/>
          </a:p>
        </p:txBody>
      </p:sp>
      <p:sp>
        <p:nvSpPr>
          <p:cNvPr id="8" name="Text 6"/>
          <p:cNvSpPr/>
          <p:nvPr/>
        </p:nvSpPr>
        <p:spPr>
          <a:xfrm>
            <a:off x="4945410" y="824061"/>
            <a:ext cx="1329333" cy="109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Çfarë Ofron ESCO?</a:t>
            </a:r>
            <a:endParaRPr lang="en-US" sz="6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35885" y="977205"/>
            <a:ext cx="1181100" cy="568375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053236" y="1056456"/>
            <a:ext cx="872133" cy="109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Konsulencë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5053236" y="1204689"/>
            <a:ext cx="984498" cy="26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Analizë e nevojave tuaja energjetike dhe rekomandim i zgjidhjes optimale</a:t>
            </a:r>
            <a:endParaRPr lang="en-US" sz="5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6676" y="977205"/>
            <a:ext cx="1181174" cy="56837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264027" y="1056456"/>
            <a:ext cx="872133" cy="109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Inxhinieri</a:t>
            </a:r>
            <a:endParaRPr lang="en-US" sz="650" dirty="0"/>
          </a:p>
        </p:txBody>
      </p:sp>
      <p:sp>
        <p:nvSpPr>
          <p:cNvPr id="14" name="Text 10"/>
          <p:cNvSpPr/>
          <p:nvPr/>
        </p:nvSpPr>
        <p:spPr>
          <a:xfrm>
            <a:off x="6264027" y="1204689"/>
            <a:ext cx="984572" cy="26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Projektim teknik i sistemit fotovoltaik sipas standardeve europiane</a:t>
            </a:r>
            <a:endParaRPr lang="en-US" sz="50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35885" y="1584796"/>
            <a:ext cx="1181100" cy="56837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053236" y="1664047"/>
            <a:ext cx="872133" cy="109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Implementim</a:t>
            </a:r>
            <a:endParaRPr lang="en-US" sz="650" dirty="0"/>
          </a:p>
        </p:txBody>
      </p:sp>
      <p:sp>
        <p:nvSpPr>
          <p:cNvPr id="17" name="Text 12"/>
          <p:cNvSpPr/>
          <p:nvPr/>
        </p:nvSpPr>
        <p:spPr>
          <a:xfrm>
            <a:off x="5053236" y="1812280"/>
            <a:ext cx="984498" cy="26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Instalim profesional dhe vënie në punë e sistemit nga ekipi ynë i certifikuar</a:t>
            </a:r>
            <a:endParaRPr lang="en-US" sz="50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6676" y="1584796"/>
            <a:ext cx="1181174" cy="56837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264027" y="1664047"/>
            <a:ext cx="872133" cy="109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Mbështetje</a:t>
            </a:r>
            <a:endParaRPr lang="en-US" sz="650" dirty="0"/>
          </a:p>
        </p:txBody>
      </p:sp>
      <p:sp>
        <p:nvSpPr>
          <p:cNvPr id="20" name="Text 14"/>
          <p:cNvSpPr/>
          <p:nvPr/>
        </p:nvSpPr>
        <p:spPr>
          <a:xfrm>
            <a:off x="6264027" y="1812280"/>
            <a:ext cx="984572" cy="26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Monitorim, mirëmbajtje dhe asistencë teknike pas-instalimit</a:t>
            </a:r>
            <a:endParaRPr lang="en-US" sz="500" dirty="0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0838" y="2241426"/>
            <a:ext cx="5502325" cy="241362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3488348" y="4154071"/>
            <a:ext cx="831603" cy="148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Projektim</a:t>
            </a:r>
            <a:endParaRPr lang="en-US" sz="900" dirty="0"/>
          </a:p>
        </p:txBody>
      </p:sp>
      <p:sp>
        <p:nvSpPr>
          <p:cNvPr id="23" name="Text 16"/>
          <p:cNvSpPr/>
          <p:nvPr/>
        </p:nvSpPr>
        <p:spPr>
          <a:xfrm>
            <a:off x="3488348" y="4345324"/>
            <a:ext cx="831603" cy="93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100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Inxhinieri teknike</a:t>
            </a:r>
            <a:endParaRPr lang="en-US" sz="750" dirty="0"/>
          </a:p>
        </p:txBody>
      </p:sp>
      <p:sp>
        <p:nvSpPr>
          <p:cNvPr id="24" name="Text 17"/>
          <p:cNvSpPr/>
          <p:nvPr/>
        </p:nvSpPr>
        <p:spPr>
          <a:xfrm>
            <a:off x="6130154" y="3967947"/>
            <a:ext cx="831603" cy="148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Kursim</a:t>
            </a:r>
            <a:endParaRPr lang="en-US" sz="900" dirty="0"/>
          </a:p>
        </p:txBody>
      </p:sp>
      <p:sp>
        <p:nvSpPr>
          <p:cNvPr id="25" name="Text 18"/>
          <p:cNvSpPr/>
          <p:nvPr/>
        </p:nvSpPr>
        <p:spPr>
          <a:xfrm>
            <a:off x="6130154" y="4159200"/>
            <a:ext cx="831603" cy="2791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8100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Reduktim i faturës me NET-METERING</a:t>
            </a:r>
            <a:endParaRPr lang="en-US" sz="750" dirty="0"/>
          </a:p>
        </p:txBody>
      </p:sp>
      <p:sp>
        <p:nvSpPr>
          <p:cNvPr id="26" name="Text 19"/>
          <p:cNvSpPr/>
          <p:nvPr/>
        </p:nvSpPr>
        <p:spPr>
          <a:xfrm>
            <a:off x="2196563" y="2458355"/>
            <a:ext cx="831603" cy="148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Konsultim</a:t>
            </a:r>
            <a:endParaRPr lang="en-US" sz="900" dirty="0"/>
          </a:p>
        </p:txBody>
      </p:sp>
      <p:sp>
        <p:nvSpPr>
          <p:cNvPr id="27" name="Text 20"/>
          <p:cNvSpPr/>
          <p:nvPr/>
        </p:nvSpPr>
        <p:spPr>
          <a:xfrm>
            <a:off x="2196563" y="2649609"/>
            <a:ext cx="831603" cy="1861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8100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Analizë e nevojave</a:t>
            </a:r>
            <a:endParaRPr lang="en-US" sz="750" dirty="0"/>
          </a:p>
        </p:txBody>
      </p:sp>
      <p:sp>
        <p:nvSpPr>
          <p:cNvPr id="28" name="Text 21"/>
          <p:cNvSpPr/>
          <p:nvPr/>
        </p:nvSpPr>
        <p:spPr>
          <a:xfrm>
            <a:off x="4827781" y="2458355"/>
            <a:ext cx="831603" cy="148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Instalim</a:t>
            </a:r>
            <a:endParaRPr lang="en-US" sz="900" dirty="0"/>
          </a:p>
        </p:txBody>
      </p:sp>
      <p:sp>
        <p:nvSpPr>
          <p:cNvPr id="29" name="Text 22"/>
          <p:cNvSpPr/>
          <p:nvPr/>
        </p:nvSpPr>
        <p:spPr>
          <a:xfrm>
            <a:off x="4827781" y="2649609"/>
            <a:ext cx="831603" cy="1861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8100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Implementim profesional</a:t>
            </a:r>
            <a:endParaRPr lang="en-US" sz="750" dirty="0"/>
          </a:p>
        </p:txBody>
      </p:sp>
      <p:sp>
        <p:nvSpPr>
          <p:cNvPr id="30" name="Text 23"/>
          <p:cNvSpPr/>
          <p:nvPr/>
        </p:nvSpPr>
        <p:spPr>
          <a:xfrm>
            <a:off x="1820838" y="4699174"/>
            <a:ext cx="5502325" cy="174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Ky proces i integruar siguron që çdo sistem i instaluar nga ESCO të funksionojë me efikasitet maksimal, duke ofruar kthim të shpejtë të investimit dhe përfitime afatgjata për klientët tanë.</a:t>
            </a:r>
            <a:endParaRPr lang="en-US" sz="500" dirty="0"/>
          </a:p>
        </p:txBody>
      </p:sp>
      <p:pic>
        <p:nvPicPr>
          <p:cNvPr id="32" name="Picture 31" descr="No photo description available.">
            <a:extLst>
              <a:ext uri="{FF2B5EF4-FFF2-40B4-BE49-F238E27FC236}">
                <a16:creationId xmlns:a16="http://schemas.microsoft.com/office/drawing/2014/main" id="{540A0EC6-B398-9F00-A7DE-D68D07273D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3515" y="4743450"/>
            <a:ext cx="362046" cy="3620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0640" y="360685"/>
            <a:ext cx="6407497" cy="375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Na Kontaktoni — ESCO është Pranë Jush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480640" y="968946"/>
            <a:ext cx="8182719" cy="5677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Jemi të gatshëm t'ju ndihmojmë të bëni hapin e parë drejt pavarësisë energjetike. Ekipi ynë i ekspertëve do t'ju ofrojë një vlerësim të personalizuar falas, duke analizuar konsumin tuaj aktual të energjisë dhe duke ju prezantuar zgjidhjen fotovoltaike më të përshtatshme për nevojat tuaja.</a:t>
            </a:r>
            <a:endParaRPr lang="en-US" sz="9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0640" y="1667545"/>
            <a:ext cx="240283" cy="2402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6403" y="1708845"/>
            <a:ext cx="150212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Adresa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866403" y="1966392"/>
            <a:ext cx="3632820" cy="826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Nënë Tereza, Kati III</a:t>
            </a:r>
            <a:endParaRPr lang="en-US" sz="900" dirty="0"/>
          </a:p>
          <a:p>
            <a:pPr marL="0" indent="0" algn="l">
              <a:lnSpc>
                <a:spcPct val="131000"/>
              </a:lnSpc>
              <a:spcAft>
                <a:spcPts val="500"/>
              </a:spcAft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50000 Gjakovë, Kosovë</a:t>
            </a:r>
            <a:endParaRPr lang="en-US" sz="90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Zyra jonë është e hapur gjatë orarit të punës për vizita dhe konsultime personale. Ju mirëpresim!</a:t>
            </a:r>
            <a:endParaRPr lang="en-US" sz="9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4703" y="1667545"/>
            <a:ext cx="240283" cy="2402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30465" y="1708845"/>
            <a:ext cx="150212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Telefon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5030465" y="1966392"/>
            <a:ext cx="3632895" cy="637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1000"/>
              </a:lnSpc>
              <a:spcAft>
                <a:spcPts val="500"/>
              </a:spcAft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+383 (0) 48 635 035</a:t>
            </a:r>
            <a:endParaRPr lang="en-US" sz="90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 telefononi për çdo pyetje rreth sistemeve fotovoltaike, çmimeve dhe procesit të instalimit.</a:t>
            </a:r>
            <a:endParaRPr lang="en-US" sz="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0640" y="3025899"/>
            <a:ext cx="240283" cy="24028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66403" y="3067199"/>
            <a:ext cx="150212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E-Mail</a:t>
            </a:r>
            <a:endParaRPr lang="en-US" sz="1150" dirty="0"/>
          </a:p>
        </p:txBody>
      </p:sp>
      <p:sp>
        <p:nvSpPr>
          <p:cNvPr id="12" name="Text 7"/>
          <p:cNvSpPr/>
          <p:nvPr/>
        </p:nvSpPr>
        <p:spPr>
          <a:xfrm>
            <a:off x="866403" y="3324746"/>
            <a:ext cx="3632820" cy="637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1000"/>
              </a:lnSpc>
              <a:spcAft>
                <a:spcPts val="500"/>
              </a:spcAft>
              <a:buNone/>
            </a:pPr>
            <a:r>
              <a:rPr lang="en-US" sz="900" u="sng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info@esco-ks.com</a:t>
            </a:r>
            <a:endParaRPr lang="en-US" sz="90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Dërgoni pyetjet tuaja me email dhe ekipi ynë do t'ju përgjigjet brenda 24 orëve.</a:t>
            </a:r>
            <a:endParaRPr lang="en-US" sz="9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44703" y="3025899"/>
            <a:ext cx="240283" cy="24028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030465" y="3067199"/>
            <a:ext cx="150212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Website</a:t>
            </a:r>
            <a:endParaRPr lang="en-US" sz="1150" dirty="0"/>
          </a:p>
        </p:txBody>
      </p:sp>
      <p:sp>
        <p:nvSpPr>
          <p:cNvPr id="15" name="Text 9"/>
          <p:cNvSpPr/>
          <p:nvPr/>
        </p:nvSpPr>
        <p:spPr>
          <a:xfrm>
            <a:off x="5030465" y="3324746"/>
            <a:ext cx="3632895" cy="637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1000"/>
              </a:lnSpc>
              <a:spcAft>
                <a:spcPts val="500"/>
              </a:spcAft>
              <a:buNone/>
            </a:pPr>
            <a:r>
              <a:rPr lang="en-US" sz="900" u="sng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www.esco-ks.com</a:t>
            </a:r>
            <a:endParaRPr lang="en-US" sz="90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Vizitoni faqen tonë për informacion të detajuar, projekte të realizuara dhe lajme nga industria e energjisë.</a:t>
            </a:r>
            <a:endParaRPr lang="en-US" sz="900" dirty="0"/>
          </a:p>
        </p:txBody>
      </p:sp>
      <p:sp>
        <p:nvSpPr>
          <p:cNvPr id="16" name="Shape 10"/>
          <p:cNvSpPr/>
          <p:nvPr/>
        </p:nvSpPr>
        <p:spPr>
          <a:xfrm>
            <a:off x="480640" y="4093146"/>
            <a:ext cx="8182719" cy="689595"/>
          </a:xfrm>
          <a:prstGeom prst="roundRect">
            <a:avLst>
              <a:gd name="adj" fmla="val 7319"/>
            </a:avLst>
          </a:prstGeom>
          <a:solidFill>
            <a:srgbClr val="B6FCB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745" y="4271442"/>
            <a:ext cx="150168" cy="12010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71017" y="4239518"/>
            <a:ext cx="7672239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Investimi në energji diellore me ESCO nuk është thjesht një zgjedhje ekonomike — është një angazhim për mjedisin dhe për brezat e ardhshëm. Bashkohuni me familjen në rritje të klientëve tanë të kënaqur në të gjithë Kosovën.</a:t>
            </a:r>
            <a:endParaRPr lang="en-US" sz="900" dirty="0"/>
          </a:p>
        </p:txBody>
      </p:sp>
      <p:pic>
        <p:nvPicPr>
          <p:cNvPr id="19" name="Picture 18" descr="No photo description available.">
            <a:extLst>
              <a:ext uri="{FF2B5EF4-FFF2-40B4-BE49-F238E27FC236}">
                <a16:creationId xmlns:a16="http://schemas.microsoft.com/office/drawing/2014/main" id="{4DDB8733-586E-A57E-BD46-D44B19573A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53515" y="4743450"/>
            <a:ext cx="362046" cy="3620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618</Words>
  <Application>Microsoft Office PowerPoint</Application>
  <PresentationFormat>On-screen Show (16:9)</PresentationFormat>
  <Paragraphs>58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Inter Bold</vt:lpstr>
      <vt:lpstr>Inter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Eliesa Mavraj</cp:lastModifiedBy>
  <cp:revision>3</cp:revision>
  <dcterms:created xsi:type="dcterms:W3CDTF">2026-06-01T11:38:55Z</dcterms:created>
  <dcterms:modified xsi:type="dcterms:W3CDTF">2026-06-02T13:57:01Z</dcterms:modified>
</cp:coreProperties>
</file>