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5143500" cy="9144000"/>
  <p:embeddedFontLst>
    <p:embeddedFont>
      <p:font typeface="Noto Serif" panose="02020600060500020200" pitchFamily="18" charset="0"/>
      <p:regular r:id="rId6"/>
      <p:bold r:id="rId7"/>
    </p:embeddedFont>
    <p:embeddedFont>
      <p:font typeface="Noto Serif Medium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0552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DE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FBF7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DE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FBF7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DE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FBF7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290265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Eling Grup SH.P.K.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945853"/>
            <a:ext cx="8151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Kompani lider në inxhinieri elektrike dhe energji, me bazë në Prishtinë, Kosovë — duke ofruar zgjidhje të integruara energjetike që nga viti 1994.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96119" y="2558951"/>
            <a:ext cx="2622724" cy="1506810"/>
          </a:xfrm>
          <a:prstGeom prst="roundRect">
            <a:avLst>
              <a:gd name="adj" fmla="val 3952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dist="1778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2640" y="2705472"/>
            <a:ext cx="1774999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30+ Vjet Eksperiencë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42640" y="3011984"/>
            <a:ext cx="2329681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Themeluar në 1994, me reputacion të konsoliduar në infrastrukturën energjetike kombëtare dhe rajonale.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260601" y="2558951"/>
            <a:ext cx="2622724" cy="1506810"/>
          </a:xfrm>
          <a:prstGeom prst="roundRect">
            <a:avLst>
              <a:gd name="adj" fmla="val 3952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dist="1778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407122" y="270547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Partnerë Kryesorë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407122" y="3011984"/>
            <a:ext cx="2329681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KEK, KOSTT, KEDS, Bechtel &amp; Enka, STRABAG, institucione qeveritare dhe klientë privatë.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025083" y="2558951"/>
            <a:ext cx="2622724" cy="1506810"/>
          </a:xfrm>
          <a:prstGeom prst="roundRect">
            <a:avLst>
              <a:gd name="adj" fmla="val 3952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dist="1778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171605" y="270547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Shërbime të Plota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171605" y="3011984"/>
            <a:ext cx="2329681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Nga studimi i fizibilitetit, projektimi, prokurimi, instalimi, testimi deri tek mirëmbajtja e sistemeve.</a:t>
            </a:r>
            <a:endParaRPr lang="en-US" sz="11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2F8BAE1-F2D9-BB1C-2B27-CED70DFE8C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50" y="58329"/>
            <a:ext cx="2035175" cy="8140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4132" y="369391"/>
            <a:ext cx="8209359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Ekspertiza &amp; Investimi në Energji të Ripërtëritshme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34132" y="974006"/>
            <a:ext cx="8275737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Eling Grup kombinon infrastrukturën tradicionale elektrike me një vizion të qartë drejt tranzicionit energjetik — duke investuar në kapacitete solare dhe zhvillim profesional.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344835" y="1468115"/>
            <a:ext cx="4594027" cy="3305919"/>
          </a:xfrm>
          <a:prstGeom prst="roundRect">
            <a:avLst>
              <a:gd name="adj" fmla="val 2702"/>
            </a:avLst>
          </a:prstGeom>
          <a:solidFill>
            <a:srgbClr val="4950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68809" y="1576611"/>
            <a:ext cx="276991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Fushat Kryesore të Ekspertizës</a:t>
            </a:r>
            <a:endParaRPr lang="en-US" sz="12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317" y="1898600"/>
            <a:ext cx="186035" cy="18603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71835" y="1892498"/>
            <a:ext cx="3943052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Inxhinieri elektrike dhe infrastrukturë (sisteme MV/LV)</a:t>
            </a:r>
            <a:endParaRPr lang="en-US" sz="9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317" y="2493913"/>
            <a:ext cx="186035" cy="18603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71835" y="2487811"/>
            <a:ext cx="3943052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Projektim dhe zbatim i projekteve energjetike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317" y="3089225"/>
            <a:ext cx="186035" cy="18603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71835" y="3083123"/>
            <a:ext cx="3943052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Zgjidhje të energjisë së ripërtëritshme — sisteme fotovoltaike dhe ruajtje energjie</a:t>
            </a:r>
            <a:endParaRPr lang="en-US" sz="9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317" y="3684538"/>
            <a:ext cx="186035" cy="18603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71835" y="3678436"/>
            <a:ext cx="3943052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Matje elektrike dhe testim sistemesh</a:t>
            </a:r>
            <a:endParaRPr lang="en-US" sz="9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317" y="4279850"/>
            <a:ext cx="186035" cy="186035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871835" y="4273748"/>
            <a:ext cx="3943052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Furnizim dhe shpërndarje e materialeve elektrike</a:t>
            </a:r>
            <a:endParaRPr lang="en-US" sz="950" dirty="0"/>
          </a:p>
        </p:txBody>
      </p:sp>
      <p:sp>
        <p:nvSpPr>
          <p:cNvPr id="16" name="Text 9"/>
          <p:cNvSpPr/>
          <p:nvPr/>
        </p:nvSpPr>
        <p:spPr>
          <a:xfrm>
            <a:off x="5156895" y="1576611"/>
            <a:ext cx="2081361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Rruga e Rritjes Solare</a:t>
            </a:r>
            <a:endParaRPr lang="en-US" sz="1200" dirty="0"/>
          </a:p>
        </p:txBody>
      </p:sp>
      <p:sp>
        <p:nvSpPr>
          <p:cNvPr id="17" name="Shape 10"/>
          <p:cNvSpPr/>
          <p:nvPr/>
        </p:nvSpPr>
        <p:spPr>
          <a:xfrm>
            <a:off x="6928545" y="1892498"/>
            <a:ext cx="14288" cy="2641476"/>
          </a:xfrm>
          <a:prstGeom prst="roundRect">
            <a:avLst>
              <a:gd name="adj" fmla="val 364638"/>
            </a:avLst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1"/>
          <p:cNvSpPr/>
          <p:nvPr/>
        </p:nvSpPr>
        <p:spPr>
          <a:xfrm>
            <a:off x="6438379" y="2024881"/>
            <a:ext cx="372070" cy="14288"/>
          </a:xfrm>
          <a:prstGeom prst="roundRect">
            <a:avLst>
              <a:gd name="adj" fmla="val 364638"/>
            </a:avLst>
          </a:prstGeom>
          <a:solidFill>
            <a:srgbClr val="CCC4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2"/>
          <p:cNvSpPr/>
          <p:nvPr/>
        </p:nvSpPr>
        <p:spPr>
          <a:xfrm>
            <a:off x="6796162" y="1892498"/>
            <a:ext cx="279053" cy="279053"/>
          </a:xfrm>
          <a:prstGeom prst="roundRect">
            <a:avLst>
              <a:gd name="adj" fmla="val 18670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dist="1524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3"/>
          <p:cNvSpPr/>
          <p:nvPr/>
        </p:nvSpPr>
        <p:spPr>
          <a:xfrm>
            <a:off x="6842671" y="1915753"/>
            <a:ext cx="186035" cy="2325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1</a:t>
            </a:r>
            <a:endParaRPr lang="en-US" sz="1450" dirty="0"/>
          </a:p>
        </p:txBody>
      </p:sp>
      <p:sp>
        <p:nvSpPr>
          <p:cNvPr id="21" name="Text 14"/>
          <p:cNvSpPr/>
          <p:nvPr/>
        </p:nvSpPr>
        <p:spPr>
          <a:xfrm>
            <a:off x="5156895" y="1935138"/>
            <a:ext cx="115862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2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2016</a:t>
            </a:r>
            <a:endParaRPr lang="en-US" sz="1200" dirty="0"/>
          </a:p>
        </p:txBody>
      </p:sp>
      <p:sp>
        <p:nvSpPr>
          <p:cNvPr id="22" name="Text 15"/>
          <p:cNvSpPr/>
          <p:nvPr/>
        </p:nvSpPr>
        <p:spPr>
          <a:xfrm>
            <a:off x="5156895" y="2237482"/>
            <a:ext cx="1158627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25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Investim fillestar — 1 MW kapacitet solar i instaluar nga kompania.</a:t>
            </a:r>
            <a:endParaRPr lang="en-US" sz="950" dirty="0"/>
          </a:p>
        </p:txBody>
      </p:sp>
      <p:sp>
        <p:nvSpPr>
          <p:cNvPr id="23" name="Shape 16"/>
          <p:cNvSpPr/>
          <p:nvPr/>
        </p:nvSpPr>
        <p:spPr>
          <a:xfrm>
            <a:off x="7060927" y="2738065"/>
            <a:ext cx="372070" cy="14288"/>
          </a:xfrm>
          <a:prstGeom prst="roundRect">
            <a:avLst>
              <a:gd name="adj" fmla="val 364638"/>
            </a:avLst>
          </a:prstGeom>
          <a:solidFill>
            <a:srgbClr val="CCC4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17"/>
          <p:cNvSpPr/>
          <p:nvPr/>
        </p:nvSpPr>
        <p:spPr>
          <a:xfrm>
            <a:off x="6796162" y="2605683"/>
            <a:ext cx="279053" cy="279053"/>
          </a:xfrm>
          <a:prstGeom prst="roundRect">
            <a:avLst>
              <a:gd name="adj" fmla="val 18670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dist="1524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ext 18"/>
          <p:cNvSpPr/>
          <p:nvPr/>
        </p:nvSpPr>
        <p:spPr>
          <a:xfrm>
            <a:off x="6842671" y="2628937"/>
            <a:ext cx="186035" cy="2325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2</a:t>
            </a:r>
            <a:endParaRPr lang="en-US" sz="1450" dirty="0"/>
          </a:p>
        </p:txBody>
      </p:sp>
      <p:sp>
        <p:nvSpPr>
          <p:cNvPr id="26" name="Text 19"/>
          <p:cNvSpPr/>
          <p:nvPr/>
        </p:nvSpPr>
        <p:spPr>
          <a:xfrm>
            <a:off x="7555855" y="2648322"/>
            <a:ext cx="1158701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2025</a:t>
            </a:r>
            <a:endParaRPr lang="en-US" sz="1200" dirty="0"/>
          </a:p>
        </p:txBody>
      </p:sp>
      <p:sp>
        <p:nvSpPr>
          <p:cNvPr id="27" name="Text 20"/>
          <p:cNvSpPr/>
          <p:nvPr/>
        </p:nvSpPr>
        <p:spPr>
          <a:xfrm>
            <a:off x="7555855" y="2950666"/>
            <a:ext cx="1158701" cy="930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Zgjerim i portofolit — instalim i 1 MW shtesë, duke dyfishuar kapacitetin aktiv.</a:t>
            </a:r>
            <a:endParaRPr lang="en-US" sz="950" dirty="0"/>
          </a:p>
        </p:txBody>
      </p:sp>
      <p:sp>
        <p:nvSpPr>
          <p:cNvPr id="28" name="Shape 21"/>
          <p:cNvSpPr/>
          <p:nvPr/>
        </p:nvSpPr>
        <p:spPr>
          <a:xfrm>
            <a:off x="6438379" y="3484141"/>
            <a:ext cx="372070" cy="14288"/>
          </a:xfrm>
          <a:prstGeom prst="roundRect">
            <a:avLst>
              <a:gd name="adj" fmla="val 364638"/>
            </a:avLst>
          </a:prstGeom>
          <a:solidFill>
            <a:srgbClr val="CCC4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2"/>
          <p:cNvSpPr/>
          <p:nvPr/>
        </p:nvSpPr>
        <p:spPr>
          <a:xfrm>
            <a:off x="6796162" y="3351758"/>
            <a:ext cx="279053" cy="279053"/>
          </a:xfrm>
          <a:prstGeom prst="roundRect">
            <a:avLst>
              <a:gd name="adj" fmla="val 18670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dist="1524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Text 23"/>
          <p:cNvSpPr/>
          <p:nvPr/>
        </p:nvSpPr>
        <p:spPr>
          <a:xfrm>
            <a:off x="6842671" y="3375013"/>
            <a:ext cx="186035" cy="2325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3</a:t>
            </a:r>
            <a:endParaRPr lang="en-US" sz="1450" dirty="0"/>
          </a:p>
        </p:txBody>
      </p:sp>
      <p:sp>
        <p:nvSpPr>
          <p:cNvPr id="31" name="Text 24"/>
          <p:cNvSpPr/>
          <p:nvPr/>
        </p:nvSpPr>
        <p:spPr>
          <a:xfrm>
            <a:off x="5156895" y="3394397"/>
            <a:ext cx="115862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2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2027</a:t>
            </a:r>
            <a:endParaRPr lang="en-US" sz="1200" dirty="0"/>
          </a:p>
        </p:txBody>
      </p:sp>
      <p:sp>
        <p:nvSpPr>
          <p:cNvPr id="32" name="Text 25"/>
          <p:cNvSpPr/>
          <p:nvPr/>
        </p:nvSpPr>
        <p:spPr>
          <a:xfrm>
            <a:off x="5156895" y="3696742"/>
            <a:ext cx="1158627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25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Objektiv ambicioz — arritja e </a:t>
            </a:r>
            <a:r>
              <a:rPr lang="en-US" sz="950" b="1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6 MW</a:t>
            </a: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kapacitet total të instaluar.</a:t>
            </a:r>
            <a:endParaRPr lang="en-US" sz="95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8CF8046-8B96-F644-6BB2-F778A66584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566" y="4875258"/>
            <a:ext cx="670605" cy="2682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5219" y="374600"/>
            <a:ext cx="5210398" cy="373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Vizioni &amp; Objektivat e Ardhshme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445219" y="950193"/>
            <a:ext cx="8253487" cy="352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Eling Grup është i orientuar drejt zgjerimit të mëtejshëm në gjenerimin e energjisë së ripërtëritshme, me fokus në projekte solare dhe hidrike — duke forcuar partneritetet kombëtare e ndërkombëtare.</a:t>
            </a:r>
            <a:endParaRPr lang="en-US" sz="9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219" y="1416397"/>
            <a:ext cx="298996" cy="2989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45219" y="1841525"/>
            <a:ext cx="1495202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Zgjerim Energjitik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445219" y="2088877"/>
            <a:ext cx="4063678" cy="352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Rritje e kapacitetit deri në 6 MW deri në 2027, me investime në energji solare </a:t>
            </a:r>
            <a:r>
              <a:rPr lang="en-US" sz="900" dirty="0" err="1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dhe</a:t>
            </a: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</a:t>
            </a:r>
            <a:r>
              <a:rPr lang="en-US" sz="900" dirty="0" err="1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hidroenergjetike</a:t>
            </a: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për forcimin e prodhimit vendas.</a:t>
            </a:r>
            <a:endParaRPr lang="en-US" sz="9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5029" y="1416397"/>
            <a:ext cx="298996" cy="29899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635029" y="1841525"/>
            <a:ext cx="1495202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Solarit Academy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4635029" y="2088877"/>
            <a:ext cx="4063678" cy="5290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Akademi trajnuese për ndërtimin e kapaciteteve profesionale në instalimin e energjisë solare, me theks të veçantë në përfshirjen e grave në sektorin energjetik.</a:t>
            </a:r>
            <a:endParaRPr lang="en-US" sz="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5219" y="2819772"/>
            <a:ext cx="298996" cy="29899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45219" y="3244900"/>
            <a:ext cx="1690315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Partneritete Strategjike</a:t>
            </a:r>
            <a:endParaRPr lang="en-US" sz="1150" dirty="0"/>
          </a:p>
        </p:txBody>
      </p:sp>
      <p:sp>
        <p:nvSpPr>
          <p:cNvPr id="12" name="Text 7"/>
          <p:cNvSpPr/>
          <p:nvPr/>
        </p:nvSpPr>
        <p:spPr>
          <a:xfrm>
            <a:off x="445219" y="3492252"/>
            <a:ext cx="4063678" cy="5290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Forcim i bashkëpunimit me institucionet kryesore kombëtare dhe ndërkombëtare për modernizimin e rrjetit dhe zhvillimin e qëndrueshëm energjetik.</a:t>
            </a:r>
            <a:endParaRPr lang="en-US" sz="9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35029" y="2819772"/>
            <a:ext cx="298996" cy="29899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635029" y="3244900"/>
            <a:ext cx="2060153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Inovacion &amp; Qëndrueshmëri</a:t>
            </a:r>
            <a:endParaRPr lang="en-US" sz="1150" dirty="0"/>
          </a:p>
        </p:txBody>
      </p:sp>
      <p:sp>
        <p:nvSpPr>
          <p:cNvPr id="15" name="Text 9"/>
          <p:cNvSpPr/>
          <p:nvPr/>
        </p:nvSpPr>
        <p:spPr>
          <a:xfrm>
            <a:off x="4635029" y="3492252"/>
            <a:ext cx="4063678" cy="352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Investim i vazhdueshëm në teknologji të reja, sisteme të ruajtjes së energjisë dhe zgjidhje efiçiente për industrinë dhe tregtinë.</a:t>
            </a:r>
            <a:endParaRPr lang="en-US" sz="900" dirty="0"/>
          </a:p>
        </p:txBody>
      </p:sp>
      <p:sp>
        <p:nvSpPr>
          <p:cNvPr id="16" name="Shape 10"/>
          <p:cNvSpPr/>
          <p:nvPr/>
        </p:nvSpPr>
        <p:spPr>
          <a:xfrm>
            <a:off x="445219" y="4134817"/>
            <a:ext cx="8253487" cy="634008"/>
          </a:xfrm>
          <a:prstGeom prst="roundRect">
            <a:avLst>
              <a:gd name="adj" fmla="val 7924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803" y="4312890"/>
            <a:ext cx="149498" cy="119583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33884" y="4265563"/>
            <a:ext cx="7745239" cy="352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Kontaktoni:</a:t>
            </a:r>
            <a:r>
              <a:rPr lang="en-US" sz="9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Prishtinë, Rruga Shaqir Igrishta, Ban. II nr 32  |  </a:t>
            </a:r>
            <a:r>
              <a:rPr lang="en-US" sz="900" b="1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Mob:</a:t>
            </a:r>
            <a:r>
              <a:rPr lang="en-US" sz="9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+383 (0) 44 777 517  |  </a:t>
            </a:r>
            <a:r>
              <a:rPr lang="en-US" sz="900" b="1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Email:</a:t>
            </a:r>
            <a:r>
              <a:rPr lang="en-US" sz="9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info@eling-ks.com  |  </a:t>
            </a:r>
            <a:r>
              <a:rPr lang="en-US" sz="900" b="1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Web:</a:t>
            </a:r>
            <a:r>
              <a:rPr lang="en-US" sz="9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www.eling-ks.com</a:t>
            </a:r>
            <a:endParaRPr lang="en-US" sz="9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06D836F-1B54-108F-3A9F-8866BE8B015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566" y="4875258"/>
            <a:ext cx="670605" cy="26824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393</Words>
  <Application>Microsoft Office PowerPoint</Application>
  <PresentationFormat>On-screen Show (16:9)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Noto Serif Medium</vt:lpstr>
      <vt:lpstr>Noto Serif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Eliesa Mavraj</cp:lastModifiedBy>
  <cp:revision>3</cp:revision>
  <dcterms:created xsi:type="dcterms:W3CDTF">2026-06-01T11:01:20Z</dcterms:created>
  <dcterms:modified xsi:type="dcterms:W3CDTF">2026-06-02T13:49:08Z</dcterms:modified>
</cp:coreProperties>
</file>