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1875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84756" y="853678"/>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Foton Solar LLC</a:t>
            </a:r>
            <a:endParaRPr lang="en-US" sz="2400" dirty="0"/>
          </a:p>
        </p:txBody>
      </p:sp>
      <p:sp>
        <p:nvSpPr>
          <p:cNvPr id="4" name="Text 1"/>
          <p:cNvSpPr/>
          <p:nvPr/>
        </p:nvSpPr>
        <p:spPr>
          <a:xfrm>
            <a:off x="484756" y="1427261"/>
            <a:ext cx="4722763" cy="1528763"/>
          </a:xfrm>
          <a:prstGeom prst="rect">
            <a:avLst/>
          </a:prstGeom>
          <a:noFill/>
          <a:ln/>
        </p:spPr>
        <p:txBody>
          <a:bodyPr wrap="square" lIns="0" tIns="0" rIns="0" bIns="0" rtlCol="0" anchor="t"/>
          <a:lstStyle/>
          <a:p>
            <a:pPr marL="0" indent="0" algn="l">
              <a:lnSpc>
                <a:spcPct val="133000"/>
              </a:lnSpc>
              <a:spcAft>
                <a:spcPts val="1050"/>
              </a:spcAft>
              <a:buNone/>
            </a:pPr>
            <a:r>
              <a:rPr lang="en-US" sz="950" dirty="0">
                <a:solidFill>
                  <a:srgbClr val="272525"/>
                </a:solidFill>
                <a:latin typeface="Inter" pitchFamily="34" charset="0"/>
                <a:ea typeface="Inter" pitchFamily="34" charset="-122"/>
                <a:cs typeface="Inter" pitchFamily="34" charset="-120"/>
              </a:rPr>
              <a:t>Inovacion në Energji të Rinovueshme për Kosovën</a:t>
            </a:r>
            <a:endParaRPr lang="en-US" sz="950" dirty="0"/>
          </a:p>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Foton Solar LLC është kompani lider në fushën e </a:t>
            </a:r>
            <a:r>
              <a:rPr lang="en-US" sz="950" dirty="0" err="1">
                <a:solidFill>
                  <a:srgbClr val="272525"/>
                </a:solidFill>
                <a:latin typeface="Inter" pitchFamily="34" charset="0"/>
                <a:ea typeface="Inter" pitchFamily="34" charset="-122"/>
                <a:cs typeface="Inter" pitchFamily="34" charset="-120"/>
              </a:rPr>
              <a:t>energjisë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fotovoltaike, duke ofruar shërbime dhe produkte të certifikuara për instalimin dhe mirëmbajtjen e impianteve fotovoltaike. Me një vizion të qartë për mbrojtjen e mjedisit dhe adoptimin e teknologjive më moderne, ne sjellim zgjidhje energjetike të qëndrueshme për çdo segment të tregut — nga banesat familjare, hapësirat komerciale, deri tek fermat dhe tregjet e mëdha industriale.</a:t>
            </a:r>
            <a:endParaRPr lang="en-US" sz="950" dirty="0"/>
          </a:p>
        </p:txBody>
      </p:sp>
      <p:sp>
        <p:nvSpPr>
          <p:cNvPr id="5" name="Shape 2"/>
          <p:cNvSpPr/>
          <p:nvPr/>
        </p:nvSpPr>
        <p:spPr>
          <a:xfrm>
            <a:off x="484756" y="3095550"/>
            <a:ext cx="2299395" cy="1121122"/>
          </a:xfrm>
          <a:prstGeom prst="roundRect">
            <a:avLst>
              <a:gd name="adj" fmla="val 4647"/>
            </a:avLst>
          </a:prstGeom>
          <a:solidFill>
            <a:srgbClr val="DADBF1"/>
          </a:solidFill>
          <a:ln w="4763">
            <a:solidFill>
              <a:srgbClr val="C0C1D7"/>
            </a:solidFill>
            <a:prstDash val="solid"/>
          </a:ln>
        </p:spPr>
        <p:txBody>
          <a:bodyPr/>
          <a:lstStyle/>
          <a:p>
            <a:endParaRPr lang="en-US"/>
          </a:p>
        </p:txBody>
      </p:sp>
      <p:sp>
        <p:nvSpPr>
          <p:cNvPr id="6" name="Text 3"/>
          <p:cNvSpPr/>
          <p:nvPr/>
        </p:nvSpPr>
        <p:spPr>
          <a:xfrm>
            <a:off x="613492" y="3224286"/>
            <a:ext cx="1550566" cy="193849"/>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Efikasitet 22.3%</a:t>
            </a:r>
            <a:endParaRPr lang="en-US" sz="1200" dirty="0"/>
          </a:p>
        </p:txBody>
      </p:sp>
      <p:sp>
        <p:nvSpPr>
          <p:cNvPr id="7" name="Text 4"/>
          <p:cNvSpPr/>
          <p:nvPr/>
        </p:nvSpPr>
        <p:spPr>
          <a:xfrm>
            <a:off x="613492" y="3492549"/>
            <a:ext cx="2041922" cy="396925"/>
          </a:xfrm>
          <a:prstGeom prst="rect">
            <a:avLst/>
          </a:prstGeom>
          <a:noFill/>
          <a:ln/>
        </p:spPr>
        <p:txBody>
          <a:bodyPr wrap="square" lIns="0" tIns="0" rIns="0" bIns="0" rtlCol="0" anchor="t">
            <a:normAutofit/>
          </a:bodyPr>
          <a:lstStyle/>
          <a:p>
            <a:pPr marL="0" indent="0" algn="l">
              <a:lnSpc>
                <a:spcPct val="133000"/>
              </a:lnSpc>
              <a:buNone/>
            </a:pPr>
            <a:r>
              <a:rPr lang="en-US" sz="950" dirty="0" err="1">
                <a:solidFill>
                  <a:srgbClr val="272525"/>
                </a:solidFill>
                <a:latin typeface="Inter" pitchFamily="34" charset="0"/>
                <a:ea typeface="Inter" pitchFamily="34" charset="-122"/>
                <a:cs typeface="Inter" pitchFamily="34" charset="-120"/>
              </a:rPr>
              <a:t>Panele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me efikasitet të lartë, ndër më të mirat në treg</a:t>
            </a:r>
            <a:endParaRPr lang="en-US" sz="950" dirty="0"/>
          </a:p>
        </p:txBody>
      </p:sp>
      <p:sp>
        <p:nvSpPr>
          <p:cNvPr id="8" name="Shape 5"/>
          <p:cNvSpPr/>
          <p:nvPr/>
        </p:nvSpPr>
        <p:spPr>
          <a:xfrm>
            <a:off x="2908124" y="3095550"/>
            <a:ext cx="2299395" cy="1121122"/>
          </a:xfrm>
          <a:prstGeom prst="roundRect">
            <a:avLst>
              <a:gd name="adj" fmla="val 4647"/>
            </a:avLst>
          </a:prstGeom>
          <a:solidFill>
            <a:srgbClr val="DADBF1"/>
          </a:solidFill>
          <a:ln w="4763">
            <a:solidFill>
              <a:srgbClr val="C0C1D7"/>
            </a:solidFill>
            <a:prstDash val="solid"/>
          </a:ln>
        </p:spPr>
        <p:txBody>
          <a:bodyPr/>
          <a:lstStyle/>
          <a:p>
            <a:endParaRPr lang="en-US"/>
          </a:p>
        </p:txBody>
      </p:sp>
      <p:sp>
        <p:nvSpPr>
          <p:cNvPr id="9" name="Text 6"/>
          <p:cNvSpPr/>
          <p:nvPr/>
        </p:nvSpPr>
        <p:spPr>
          <a:xfrm>
            <a:off x="3036860" y="3224286"/>
            <a:ext cx="1550566" cy="193849"/>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Staff i Certifikuar</a:t>
            </a:r>
            <a:endParaRPr lang="en-US" sz="1200" dirty="0"/>
          </a:p>
        </p:txBody>
      </p:sp>
      <p:sp>
        <p:nvSpPr>
          <p:cNvPr id="10" name="Text 7"/>
          <p:cNvSpPr/>
          <p:nvPr/>
        </p:nvSpPr>
        <p:spPr>
          <a:xfrm>
            <a:off x="3036860" y="3492549"/>
            <a:ext cx="2041922"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Ekip profesional i trajnuar dhe i certifikuar për instalim dhe mirëmbajtje</a:t>
            </a:r>
            <a:endParaRPr lang="en-US" sz="950" dirty="0"/>
          </a:p>
        </p:txBody>
      </p:sp>
      <p:sp>
        <p:nvSpPr>
          <p:cNvPr id="11" name="Shape 8"/>
          <p:cNvSpPr/>
          <p:nvPr/>
        </p:nvSpPr>
        <p:spPr>
          <a:xfrm>
            <a:off x="484756" y="4340646"/>
            <a:ext cx="4722763" cy="724198"/>
          </a:xfrm>
          <a:prstGeom prst="roundRect">
            <a:avLst>
              <a:gd name="adj" fmla="val 7194"/>
            </a:avLst>
          </a:prstGeom>
          <a:solidFill>
            <a:srgbClr val="DADBF1"/>
          </a:solidFill>
          <a:ln w="4763">
            <a:solidFill>
              <a:srgbClr val="C0C1D7"/>
            </a:solidFill>
            <a:prstDash val="solid"/>
          </a:ln>
        </p:spPr>
        <p:txBody>
          <a:bodyPr/>
          <a:lstStyle/>
          <a:p>
            <a:endParaRPr lang="en-US"/>
          </a:p>
        </p:txBody>
      </p:sp>
      <p:sp>
        <p:nvSpPr>
          <p:cNvPr id="12" name="Text 9"/>
          <p:cNvSpPr/>
          <p:nvPr/>
        </p:nvSpPr>
        <p:spPr>
          <a:xfrm>
            <a:off x="613492" y="4469383"/>
            <a:ext cx="1550566" cy="193849"/>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Produkte Moderne</a:t>
            </a:r>
            <a:endParaRPr lang="en-US" sz="1200" dirty="0"/>
          </a:p>
        </p:txBody>
      </p:sp>
      <p:sp>
        <p:nvSpPr>
          <p:cNvPr id="13" name="Text 10"/>
          <p:cNvSpPr/>
          <p:nvPr/>
        </p:nvSpPr>
        <p:spPr>
          <a:xfrm>
            <a:off x="613492" y="4737645"/>
            <a:ext cx="4465290" cy="198462"/>
          </a:xfrm>
          <a:prstGeom prst="rect">
            <a:avLst/>
          </a:prstGeom>
          <a:noFill/>
          <a:ln/>
        </p:spPr>
        <p:txBody>
          <a:bodyPr wrap="none" lIns="0" tIns="0" rIns="0" bIns="0" rtlCol="0" anchor="t"/>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Teknologji e fundit me sistem pune të pavarur për çdo rresht qelizash</a:t>
            </a:r>
            <a:endParaRPr lang="en-US" sz="950" dirty="0"/>
          </a:p>
        </p:txBody>
      </p:sp>
      <p:pic>
        <p:nvPicPr>
          <p:cNvPr id="14" name="Image 99">
            <a:extLst>
              <a:ext uri="{FF2B5EF4-FFF2-40B4-BE49-F238E27FC236}">
                <a16:creationId xmlns:a16="http://schemas.microsoft.com/office/drawing/2014/main" id="{53DAC302-20A4-D31B-1E9A-669718C5B8BB}"/>
              </a:ext>
            </a:extLst>
          </p:cNvPr>
          <p:cNvPicPr>
            <a:picLocks/>
          </p:cNvPicPr>
          <p:nvPr/>
        </p:nvPicPr>
        <p:blipFill>
          <a:blip r:embed="rId4" cstate="print"/>
          <a:stretch>
            <a:fillRect/>
          </a:stretch>
        </p:blipFill>
        <p:spPr>
          <a:xfrm>
            <a:off x="2135405" y="42639"/>
            <a:ext cx="1730383" cy="6164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98066" y="287313"/>
            <a:ext cx="4193307" cy="314920"/>
          </a:xfrm>
          <a:prstGeom prst="rect">
            <a:avLst/>
          </a:prstGeom>
          <a:noFill/>
          <a:ln/>
        </p:spPr>
        <p:txBody>
          <a:bodyPr wrap="none" lIns="0" tIns="0" rIns="0" bIns="0" rtlCol="0" anchor="t"/>
          <a:lstStyle/>
          <a:p>
            <a:pPr marL="0" indent="0" algn="l">
              <a:lnSpc>
                <a:spcPct val="104000"/>
              </a:lnSpc>
              <a:buNone/>
            </a:pPr>
            <a:r>
              <a:rPr lang="en-US" sz="1950" b="1" dirty="0">
                <a:solidFill>
                  <a:srgbClr val="000000"/>
                </a:solidFill>
                <a:latin typeface="Inter Bold" pitchFamily="34" charset="0"/>
                <a:ea typeface="Inter Bold" pitchFamily="34" charset="-122"/>
                <a:cs typeface="Inter Bold" pitchFamily="34" charset="-120"/>
              </a:rPr>
              <a:t>Produktet dhe Shërbimet Tona</a:t>
            </a:r>
            <a:endParaRPr lang="en-US" sz="1950" dirty="0"/>
          </a:p>
        </p:txBody>
      </p:sp>
      <p:sp>
        <p:nvSpPr>
          <p:cNvPr id="3" name="Text 1"/>
          <p:cNvSpPr/>
          <p:nvPr/>
        </p:nvSpPr>
        <p:spPr>
          <a:xfrm>
            <a:off x="598066" y="765944"/>
            <a:ext cx="7947794" cy="292150"/>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272525"/>
                </a:solidFill>
                <a:latin typeface="Inter" pitchFamily="34" charset="0"/>
                <a:ea typeface="Inter" pitchFamily="34" charset="-122"/>
                <a:cs typeface="Inter" pitchFamily="34" charset="-120"/>
              </a:rPr>
              <a:t>Ne ofrojmë një gamë të plotë produktesh dhe zgjidhjesh fotovoltaike të përshtatura për nevojat specifike të çdo klienti — qoftë shtëpi private, biznes apo fermë bujqësore. Cilësia, besueshmëria dhe inovacioni janë në zemër të çdo produkti që ofrojmë.</a:t>
            </a:r>
            <a:endParaRPr lang="en-US" sz="750" dirty="0"/>
          </a:p>
        </p:txBody>
      </p:sp>
      <p:pic>
        <p:nvPicPr>
          <p:cNvPr id="4" name="Image 0" descr="preencoded.png"/>
          <p:cNvPicPr>
            <a:picLocks noChangeAspect="1"/>
          </p:cNvPicPr>
          <p:nvPr/>
        </p:nvPicPr>
        <p:blipFill>
          <a:blip r:embed="rId3"/>
          <a:stretch>
            <a:fillRect/>
          </a:stretch>
        </p:blipFill>
        <p:spPr>
          <a:xfrm>
            <a:off x="598066" y="1150218"/>
            <a:ext cx="1496988" cy="925190"/>
          </a:xfrm>
          <a:prstGeom prst="rect">
            <a:avLst/>
          </a:prstGeom>
        </p:spPr>
      </p:pic>
      <p:sp>
        <p:nvSpPr>
          <p:cNvPr id="5" name="Text 2"/>
          <p:cNvSpPr/>
          <p:nvPr/>
        </p:nvSpPr>
        <p:spPr>
          <a:xfrm>
            <a:off x="598066" y="2177728"/>
            <a:ext cx="1259830" cy="157460"/>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Panele Fotovoltaike</a:t>
            </a:r>
            <a:endParaRPr lang="en-US" sz="950" dirty="0"/>
          </a:p>
        </p:txBody>
      </p:sp>
      <p:sp>
        <p:nvSpPr>
          <p:cNvPr id="6" name="Text 3"/>
          <p:cNvSpPr/>
          <p:nvPr/>
        </p:nvSpPr>
        <p:spPr>
          <a:xfrm>
            <a:off x="598066" y="2384301"/>
            <a:ext cx="2581052" cy="876449"/>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272525"/>
                </a:solidFill>
                <a:latin typeface="Inter" pitchFamily="34" charset="0"/>
                <a:ea typeface="Inter" pitchFamily="34" charset="-122"/>
                <a:cs typeface="Inter" pitchFamily="34" charset="-120"/>
              </a:rPr>
              <a:t>Ofrojmë panele diellore me fuqi dhe dimensione të ndryshme, të përshtatshme për çdo aplikim — residential, komercial dhe industrial. Efikasiteti i tyre prej </a:t>
            </a:r>
            <a:r>
              <a:rPr lang="en-US" sz="750" b="1" dirty="0">
                <a:solidFill>
                  <a:srgbClr val="272525"/>
                </a:solidFill>
                <a:latin typeface="Inter" pitchFamily="34" charset="0"/>
                <a:ea typeface="Inter" pitchFamily="34" charset="-122"/>
                <a:cs typeface="Inter" pitchFamily="34" charset="-120"/>
              </a:rPr>
              <a:t>22.3%</a:t>
            </a:r>
            <a:r>
              <a:rPr lang="en-US" sz="750" dirty="0">
                <a:solidFill>
                  <a:srgbClr val="272525"/>
                </a:solidFill>
                <a:latin typeface="Inter" pitchFamily="34" charset="0"/>
                <a:ea typeface="Inter" pitchFamily="34" charset="-122"/>
                <a:cs typeface="Inter" pitchFamily="34" charset="-120"/>
              </a:rPr>
              <a:t> dhe sistemi i punës së pavarur për çdo rresht qelizash garantojnë prodhim maksimal edhe në kushte të vështira atmosferike.</a:t>
            </a:r>
            <a:endParaRPr lang="en-US" sz="750" dirty="0"/>
          </a:p>
        </p:txBody>
      </p:sp>
      <p:pic>
        <p:nvPicPr>
          <p:cNvPr id="7" name="Image 1" descr="preencoded.png"/>
          <p:cNvPicPr>
            <a:picLocks noChangeAspect="1"/>
          </p:cNvPicPr>
          <p:nvPr/>
        </p:nvPicPr>
        <p:blipFill>
          <a:blip r:embed="rId4"/>
          <a:stretch>
            <a:fillRect/>
          </a:stretch>
        </p:blipFill>
        <p:spPr>
          <a:xfrm>
            <a:off x="3281437" y="1150218"/>
            <a:ext cx="1496988" cy="925190"/>
          </a:xfrm>
          <a:prstGeom prst="rect">
            <a:avLst/>
          </a:prstGeom>
        </p:spPr>
      </p:pic>
      <p:sp>
        <p:nvSpPr>
          <p:cNvPr id="8" name="Text 4"/>
          <p:cNvSpPr/>
          <p:nvPr/>
        </p:nvSpPr>
        <p:spPr>
          <a:xfrm>
            <a:off x="3281437" y="2177728"/>
            <a:ext cx="2060823" cy="157460"/>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Invertorë OnGrid, OffGrid &amp; Hibrid</a:t>
            </a:r>
            <a:endParaRPr lang="en-US" sz="950" dirty="0"/>
          </a:p>
        </p:txBody>
      </p:sp>
      <p:sp>
        <p:nvSpPr>
          <p:cNvPr id="9" name="Text 5"/>
          <p:cNvSpPr/>
          <p:nvPr/>
        </p:nvSpPr>
        <p:spPr>
          <a:xfrm>
            <a:off x="3281437" y="2384301"/>
            <a:ext cx="2581052" cy="876449"/>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272525"/>
                </a:solidFill>
                <a:latin typeface="Inter" pitchFamily="34" charset="0"/>
                <a:ea typeface="Inter" pitchFamily="34" charset="-122"/>
                <a:cs typeface="Inter" pitchFamily="34" charset="-120"/>
              </a:rPr>
              <a:t>Zgjidhja e duhur për çdo lloj sistemi: invertorët </a:t>
            </a:r>
            <a:r>
              <a:rPr lang="en-US" sz="750" b="1" dirty="0">
                <a:solidFill>
                  <a:srgbClr val="272525"/>
                </a:solidFill>
                <a:latin typeface="Inter" pitchFamily="34" charset="0"/>
                <a:ea typeface="Inter" pitchFamily="34" charset="-122"/>
                <a:cs typeface="Inter" pitchFamily="34" charset="-120"/>
              </a:rPr>
              <a:t>OnGrid</a:t>
            </a:r>
            <a:r>
              <a:rPr lang="en-US" sz="750" dirty="0">
                <a:solidFill>
                  <a:srgbClr val="272525"/>
                </a:solidFill>
                <a:latin typeface="Inter" pitchFamily="34" charset="0"/>
                <a:ea typeface="Inter" pitchFamily="34" charset="-122"/>
                <a:cs typeface="Inter" pitchFamily="34" charset="-120"/>
              </a:rPr>
              <a:t> lidhen me rrjetin publik të energjisë, </a:t>
            </a:r>
            <a:r>
              <a:rPr lang="en-US" sz="750" b="1" dirty="0">
                <a:solidFill>
                  <a:srgbClr val="272525"/>
                </a:solidFill>
                <a:latin typeface="Inter" pitchFamily="34" charset="0"/>
                <a:ea typeface="Inter" pitchFamily="34" charset="-122"/>
                <a:cs typeface="Inter" pitchFamily="34" charset="-120"/>
              </a:rPr>
              <a:t>OffGrid</a:t>
            </a:r>
            <a:r>
              <a:rPr lang="en-US" sz="750" dirty="0">
                <a:solidFill>
                  <a:srgbClr val="272525"/>
                </a:solidFill>
                <a:latin typeface="Inter" pitchFamily="34" charset="0"/>
                <a:ea typeface="Inter" pitchFamily="34" charset="-122"/>
                <a:cs typeface="Inter" pitchFamily="34" charset="-120"/>
              </a:rPr>
              <a:t> funksionojnë plotësisht të pavarur me bateritë e akumulimit, ndërsa </a:t>
            </a:r>
            <a:r>
              <a:rPr lang="en-US" sz="750" b="1" dirty="0">
                <a:solidFill>
                  <a:srgbClr val="272525"/>
                </a:solidFill>
                <a:latin typeface="Inter" pitchFamily="34" charset="0"/>
                <a:ea typeface="Inter" pitchFamily="34" charset="-122"/>
                <a:cs typeface="Inter" pitchFamily="34" charset="-120"/>
              </a:rPr>
              <a:t>Hibrid</a:t>
            </a:r>
            <a:r>
              <a:rPr lang="en-US" sz="750" dirty="0">
                <a:solidFill>
                  <a:srgbClr val="272525"/>
                </a:solidFill>
                <a:latin typeface="Inter" pitchFamily="34" charset="0"/>
                <a:ea typeface="Inter" pitchFamily="34" charset="-122"/>
                <a:cs typeface="Inter" pitchFamily="34" charset="-120"/>
              </a:rPr>
              <a:t> kombinojnë të dyja avantazhet për fleksibilitet maksimal dhe siguri energjetike.</a:t>
            </a:r>
            <a:endParaRPr lang="en-US" sz="750" dirty="0"/>
          </a:p>
        </p:txBody>
      </p:sp>
      <p:pic>
        <p:nvPicPr>
          <p:cNvPr id="10" name="Image 2" descr="preencoded.png"/>
          <p:cNvPicPr>
            <a:picLocks noChangeAspect="1"/>
          </p:cNvPicPr>
          <p:nvPr/>
        </p:nvPicPr>
        <p:blipFill>
          <a:blip r:embed="rId5"/>
          <a:stretch>
            <a:fillRect/>
          </a:stretch>
        </p:blipFill>
        <p:spPr>
          <a:xfrm>
            <a:off x="5964808" y="1150218"/>
            <a:ext cx="1496988" cy="925190"/>
          </a:xfrm>
          <a:prstGeom prst="rect">
            <a:avLst/>
          </a:prstGeom>
        </p:spPr>
      </p:pic>
      <p:sp>
        <p:nvSpPr>
          <p:cNvPr id="11" name="Text 6"/>
          <p:cNvSpPr/>
          <p:nvPr/>
        </p:nvSpPr>
        <p:spPr>
          <a:xfrm>
            <a:off x="5964808" y="2177728"/>
            <a:ext cx="1298302" cy="157460"/>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Mbajtëse &amp; Aksesorë</a:t>
            </a:r>
            <a:endParaRPr lang="en-US" sz="950" dirty="0"/>
          </a:p>
        </p:txBody>
      </p:sp>
      <p:sp>
        <p:nvSpPr>
          <p:cNvPr id="12" name="Text 7"/>
          <p:cNvSpPr/>
          <p:nvPr/>
        </p:nvSpPr>
        <p:spPr>
          <a:xfrm>
            <a:off x="5964808" y="2384301"/>
            <a:ext cx="2581052" cy="730374"/>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272525"/>
                </a:solidFill>
                <a:latin typeface="Inter" pitchFamily="34" charset="0"/>
                <a:ea typeface="Inter" pitchFamily="34" charset="-122"/>
                <a:cs typeface="Inter" pitchFamily="34" charset="-120"/>
              </a:rPr>
              <a:t>Ofrojmë mbajtëse të llojeve të ndryshme të përshtatura për çati me çerpiç, çati të sheshta, fasada dhe instalime në tokë. Konstruksionet tona janë të galvanizuara dhe rezistente ndaj kushteve klimatike të Kosovës, duke garantuar qëndrueshmëri afatgjatë.</a:t>
            </a:r>
            <a:endParaRPr lang="en-US" sz="750" dirty="0"/>
          </a:p>
        </p:txBody>
      </p:sp>
      <p:sp>
        <p:nvSpPr>
          <p:cNvPr id="13" name="Shape 8"/>
          <p:cNvSpPr/>
          <p:nvPr/>
        </p:nvSpPr>
        <p:spPr>
          <a:xfrm>
            <a:off x="525512" y="3352874"/>
            <a:ext cx="3996035" cy="1503313"/>
          </a:xfrm>
          <a:prstGeom prst="roundRect">
            <a:avLst>
              <a:gd name="adj" fmla="val 4827"/>
            </a:avLst>
          </a:prstGeom>
          <a:solidFill>
            <a:srgbClr val="4950BC"/>
          </a:solidFill>
          <a:ln/>
        </p:spPr>
        <p:txBody>
          <a:bodyPr/>
          <a:lstStyle/>
          <a:p>
            <a:endParaRPr lang="en-US"/>
          </a:p>
        </p:txBody>
      </p:sp>
      <p:sp>
        <p:nvSpPr>
          <p:cNvPr id="14" name="Text 9"/>
          <p:cNvSpPr/>
          <p:nvPr/>
        </p:nvSpPr>
        <p:spPr>
          <a:xfrm>
            <a:off x="626269" y="3434730"/>
            <a:ext cx="1717030" cy="157460"/>
          </a:xfrm>
          <a:prstGeom prst="rect">
            <a:avLst/>
          </a:prstGeom>
          <a:noFill/>
          <a:ln/>
        </p:spPr>
        <p:txBody>
          <a:bodyPr wrap="none" lIns="0" tIns="0" rIns="0" bIns="0" rtlCol="0" anchor="t"/>
          <a:lstStyle/>
          <a:p>
            <a:pPr marL="0" indent="0" algn="l">
              <a:lnSpc>
                <a:spcPct val="104000"/>
              </a:lnSpc>
              <a:buNone/>
            </a:pPr>
            <a:r>
              <a:rPr lang="en-US" sz="950" b="1" dirty="0">
                <a:solidFill>
                  <a:srgbClr val="FFFFFF"/>
                </a:solidFill>
                <a:latin typeface="Inter Bold" pitchFamily="34" charset="0"/>
                <a:ea typeface="Inter Bold" pitchFamily="34" charset="-122"/>
                <a:cs typeface="Inter Bold" pitchFamily="34" charset="-120"/>
              </a:rPr>
              <a:t>Instalim Profesional</a:t>
            </a:r>
            <a:endParaRPr lang="en-US" sz="950" dirty="0"/>
          </a:p>
        </p:txBody>
      </p:sp>
      <p:sp>
        <p:nvSpPr>
          <p:cNvPr id="15" name="Text 10"/>
          <p:cNvSpPr/>
          <p:nvPr/>
        </p:nvSpPr>
        <p:spPr>
          <a:xfrm>
            <a:off x="626269" y="3674046"/>
            <a:ext cx="3794522" cy="438224"/>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FFFFFF"/>
                </a:solidFill>
                <a:latin typeface="Inter" pitchFamily="34" charset="0"/>
                <a:ea typeface="Inter" pitchFamily="34" charset="-122"/>
                <a:cs typeface="Inter" pitchFamily="34" charset="-120"/>
              </a:rPr>
              <a:t>Stafi ynë i certifikuar kujdeset për çdo hap të procesit — nga projektimi dhe llogaritja e sistemit, deri tek instalimi fizik, konfigurimi i invertorëve dhe testimi final i impiantit. Punojmë sipas standardeve evropiane të sigurisë dhe cilësisë.</a:t>
            </a:r>
            <a:endParaRPr lang="en-US" sz="750" dirty="0"/>
          </a:p>
        </p:txBody>
      </p:sp>
      <p:sp>
        <p:nvSpPr>
          <p:cNvPr id="16" name="Text 11"/>
          <p:cNvSpPr/>
          <p:nvPr/>
        </p:nvSpPr>
        <p:spPr>
          <a:xfrm>
            <a:off x="4699620" y="3434730"/>
            <a:ext cx="2031578" cy="157460"/>
          </a:xfrm>
          <a:prstGeom prst="rect">
            <a:avLst/>
          </a:prstGeom>
          <a:noFill/>
          <a:ln/>
        </p:spPr>
        <p:txBody>
          <a:bodyPr wrap="none" lIns="0" tIns="0" rIns="0" bIns="0" rtlCol="0" anchor="t"/>
          <a:lstStyle/>
          <a:p>
            <a:pPr marL="0" indent="0" algn="l">
              <a:lnSpc>
                <a:spcPct val="104000"/>
              </a:lnSpc>
              <a:buNone/>
            </a:pPr>
            <a:r>
              <a:rPr lang="en-US" sz="950" b="1" dirty="0">
                <a:solidFill>
                  <a:srgbClr val="000000"/>
                </a:solidFill>
                <a:latin typeface="Inter Bold" pitchFamily="34" charset="0"/>
                <a:ea typeface="Inter Bold" pitchFamily="34" charset="-122"/>
                <a:cs typeface="Inter Bold" pitchFamily="34" charset="-120"/>
              </a:rPr>
              <a:t>Mirëmbajtje &amp; Mbështetje</a:t>
            </a:r>
            <a:endParaRPr lang="en-US" sz="950" dirty="0"/>
          </a:p>
        </p:txBody>
      </p:sp>
      <p:sp>
        <p:nvSpPr>
          <p:cNvPr id="17" name="Text 12"/>
          <p:cNvSpPr/>
          <p:nvPr/>
        </p:nvSpPr>
        <p:spPr>
          <a:xfrm>
            <a:off x="4699620" y="3674046"/>
            <a:ext cx="3850928" cy="584299"/>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272525"/>
                </a:solidFill>
                <a:latin typeface="Inter" pitchFamily="34" charset="0"/>
                <a:ea typeface="Inter" pitchFamily="34" charset="-122"/>
                <a:cs typeface="Inter" pitchFamily="34" charset="-120"/>
              </a:rPr>
              <a:t>Shërbimi ynë pas shitjes përfshin mirëmbajtje periodike, inspektime teknike, pastrim të paneleve dhe monitorim të performancës. Klientët tanë gëzojnë mbështetje teknike të vazhdueshme për të maksimizuar kthimin e investimit të tyre gjatë gjithë jetës së sistemit.</a:t>
            </a:r>
            <a:endParaRPr lang="en-US" sz="750" dirty="0"/>
          </a:p>
        </p:txBody>
      </p:sp>
      <p:sp>
        <p:nvSpPr>
          <p:cNvPr id="18" name="Text 13"/>
          <p:cNvSpPr/>
          <p:nvPr/>
        </p:nvSpPr>
        <p:spPr>
          <a:xfrm>
            <a:off x="4699620" y="4332015"/>
            <a:ext cx="3850928" cy="495523"/>
          </a:xfrm>
          <a:prstGeom prst="rect">
            <a:avLst/>
          </a:prstGeom>
          <a:noFill/>
          <a:ln/>
        </p:spPr>
        <p:txBody>
          <a:bodyPr wrap="square" lIns="0" tIns="0" rIns="0" bIns="0" rtlCol="0" anchor="t">
            <a:normAutofit/>
          </a:bodyPr>
          <a:lstStyle/>
          <a:p>
            <a:pPr marL="342900" indent="-342900" algn="l">
              <a:lnSpc>
                <a:spcPct val="121000"/>
              </a:lnSpc>
              <a:buSzPct val="100000"/>
              <a:buChar char="•"/>
            </a:pPr>
            <a:r>
              <a:rPr lang="en-US" sz="750" dirty="0">
                <a:solidFill>
                  <a:srgbClr val="272525"/>
                </a:solidFill>
                <a:latin typeface="Inter" pitchFamily="34" charset="0"/>
                <a:ea typeface="Inter" pitchFamily="34" charset="-122"/>
                <a:cs typeface="Inter" pitchFamily="34" charset="-120"/>
              </a:rPr>
              <a:t>Garanci e plotë mbi produktet</a:t>
            </a:r>
            <a:endParaRPr lang="en-US" sz="750" dirty="0"/>
          </a:p>
          <a:p>
            <a:pPr marL="342900" indent="-342900" algn="l">
              <a:lnSpc>
                <a:spcPct val="121000"/>
              </a:lnSpc>
              <a:buSzPct val="100000"/>
              <a:buChar char="•"/>
            </a:pPr>
            <a:r>
              <a:rPr lang="en-US" sz="750" dirty="0">
                <a:solidFill>
                  <a:srgbClr val="272525"/>
                </a:solidFill>
                <a:latin typeface="Inter" pitchFamily="34" charset="0"/>
                <a:ea typeface="Inter" pitchFamily="34" charset="-122"/>
                <a:cs typeface="Inter" pitchFamily="34" charset="-120"/>
              </a:rPr>
              <a:t>Diagnostikim dhe riparim i shpejtë</a:t>
            </a:r>
            <a:endParaRPr lang="en-US" sz="750" dirty="0"/>
          </a:p>
          <a:p>
            <a:pPr marL="342900" indent="-342900" algn="l">
              <a:lnSpc>
                <a:spcPct val="121000"/>
              </a:lnSpc>
              <a:buSzPct val="100000"/>
              <a:buChar char="•"/>
            </a:pPr>
            <a:r>
              <a:rPr lang="en-US" sz="750" dirty="0">
                <a:solidFill>
                  <a:srgbClr val="272525"/>
                </a:solidFill>
                <a:latin typeface="Inter" pitchFamily="34" charset="0"/>
                <a:ea typeface="Inter" pitchFamily="34" charset="-122"/>
                <a:cs typeface="Inter" pitchFamily="34" charset="-120"/>
              </a:rPr>
              <a:t>Raporte periodike të prodhimit</a:t>
            </a:r>
            <a:endParaRPr lang="en-US" sz="750" dirty="0"/>
          </a:p>
        </p:txBody>
      </p:sp>
      <p:pic>
        <p:nvPicPr>
          <p:cNvPr id="20" name="Image 99">
            <a:extLst>
              <a:ext uri="{FF2B5EF4-FFF2-40B4-BE49-F238E27FC236}">
                <a16:creationId xmlns:a16="http://schemas.microsoft.com/office/drawing/2014/main" id="{4B5E6F5B-BED0-F667-9314-D5A9FA32C877}"/>
              </a:ext>
            </a:extLst>
          </p:cNvPr>
          <p:cNvPicPr>
            <a:picLocks/>
          </p:cNvPicPr>
          <p:nvPr/>
        </p:nvPicPr>
        <p:blipFill>
          <a:blip r:embed="rId6" cstate="print"/>
          <a:stretch>
            <a:fillRect/>
          </a:stretch>
        </p:blipFill>
        <p:spPr>
          <a:xfrm>
            <a:off x="8282667" y="4842548"/>
            <a:ext cx="733535" cy="2479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65162" y="362545"/>
            <a:ext cx="4394671" cy="363364"/>
          </a:xfrm>
          <a:prstGeom prst="rect">
            <a:avLst/>
          </a:prstGeom>
          <a:noFill/>
          <a:ln/>
        </p:spPr>
        <p:txBody>
          <a:bodyPr wrap="none" lIns="0" tIns="0" rIns="0" bIns="0" rtlCol="0" anchor="t"/>
          <a:lstStyle/>
          <a:p>
            <a:pPr marL="0" indent="0" algn="l">
              <a:lnSpc>
                <a:spcPct val="104000"/>
              </a:lnSpc>
              <a:buNone/>
            </a:pPr>
            <a:r>
              <a:rPr lang="en-US" sz="2250" b="1" dirty="0">
                <a:solidFill>
                  <a:srgbClr val="000000"/>
                </a:solidFill>
                <a:latin typeface="Inter Bold" pitchFamily="34" charset="0"/>
                <a:ea typeface="Inter Bold" pitchFamily="34" charset="-122"/>
                <a:cs typeface="Inter Bold" pitchFamily="34" charset="-120"/>
              </a:rPr>
              <a:t>Pse të Zgjidhni Foton Solar?</a:t>
            </a:r>
            <a:endParaRPr lang="en-US" sz="2250" dirty="0"/>
          </a:p>
        </p:txBody>
      </p:sp>
      <p:sp>
        <p:nvSpPr>
          <p:cNvPr id="3" name="Text 1"/>
          <p:cNvSpPr/>
          <p:nvPr/>
        </p:nvSpPr>
        <p:spPr>
          <a:xfrm>
            <a:off x="465162" y="943942"/>
            <a:ext cx="8213675"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Foton Solar LLC lindi nga nevoja për veprim të menjëhershëm ndaj sfidave mjedisore dhe mundësitë e ofruara nga teknologjia moderne e </a:t>
            </a:r>
            <a:r>
              <a:rPr lang="en-US" sz="900" dirty="0" err="1">
                <a:solidFill>
                  <a:srgbClr val="272525"/>
                </a:solidFill>
                <a:latin typeface="Inter" pitchFamily="34" charset="0"/>
                <a:ea typeface="Inter" pitchFamily="34" charset="-122"/>
                <a:cs typeface="Inter" pitchFamily="34" charset="-120"/>
              </a:rPr>
              <a:t>energjisë</a:t>
            </a:r>
            <a:r>
              <a:rPr lang="en-US" sz="900" dirty="0">
                <a:solidFill>
                  <a:srgbClr val="272525"/>
                </a:solidFill>
                <a:latin typeface="Inter" pitchFamily="34" charset="0"/>
                <a:ea typeface="Inter" pitchFamily="34" charset="-122"/>
                <a:cs typeface="Inter" pitchFamily="34" charset="-120"/>
              </a:rPr>
              <a:t> </a:t>
            </a:r>
            <a:r>
              <a:rPr lang="en-US" sz="900" dirty="0" err="1">
                <a:solidFill>
                  <a:srgbClr val="272525"/>
                </a:solidFill>
                <a:latin typeface="Inter" pitchFamily="34" charset="0"/>
                <a:ea typeface="Inter" pitchFamily="34" charset="-122"/>
                <a:cs typeface="Inter" pitchFamily="34" charset="-120"/>
              </a:rPr>
              <a:t>solare</a:t>
            </a:r>
            <a:r>
              <a:rPr lang="en-US" sz="900" dirty="0">
                <a:solidFill>
                  <a:srgbClr val="272525"/>
                </a:solidFill>
                <a:latin typeface="Inter" pitchFamily="34" charset="0"/>
                <a:ea typeface="Inter" pitchFamily="34" charset="-122"/>
                <a:cs typeface="Inter" pitchFamily="34" charset="-120"/>
              </a:rPr>
              <a:t>. Ne besojmë se çdo shtëpi, biznes dhe fermë në Kosovë mund të bëhet prodhues i energjisë së pastër dhe të reduktojë në mënyrë të ndjeshme kostot e energjisë elektrike.</a:t>
            </a:r>
            <a:endParaRPr lang="en-US" sz="9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0875" y="1607269"/>
            <a:ext cx="4066580" cy="1053554"/>
          </a:xfrm>
          <a:prstGeom prst="rect">
            <a:avLst/>
          </a:prstGeom>
        </p:spPr>
      </p:pic>
      <p:sp>
        <p:nvSpPr>
          <p:cNvPr id="5" name="Text 2"/>
          <p:cNvSpPr/>
          <p:nvPr/>
        </p:nvSpPr>
        <p:spPr>
          <a:xfrm>
            <a:off x="638547" y="1737792"/>
            <a:ext cx="1526381" cy="186407"/>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Mbrojtja e Mjedisit</a:t>
            </a:r>
            <a:endParaRPr lang="en-US" sz="1100" dirty="0"/>
          </a:p>
        </p:txBody>
      </p:sp>
      <p:sp>
        <p:nvSpPr>
          <p:cNvPr id="6" name="Text 3"/>
          <p:cNvSpPr/>
          <p:nvPr/>
        </p:nvSpPr>
        <p:spPr>
          <a:xfrm>
            <a:off x="638547" y="1989609"/>
            <a:ext cx="3748385"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Duke investuar në energji diellore, </a:t>
            </a:r>
            <a:r>
              <a:rPr lang="en-US" sz="900" dirty="0" err="1">
                <a:solidFill>
                  <a:srgbClr val="272525"/>
                </a:solidFill>
                <a:latin typeface="Inter" pitchFamily="34" charset="0"/>
                <a:ea typeface="Inter" pitchFamily="34" charset="-122"/>
                <a:cs typeface="Inter" pitchFamily="34" charset="-120"/>
              </a:rPr>
              <a:t>kontriboni</a:t>
            </a:r>
            <a:r>
              <a:rPr lang="en-US" sz="900" dirty="0">
                <a:solidFill>
                  <a:srgbClr val="272525"/>
                </a:solidFill>
                <a:latin typeface="Inter" pitchFamily="34" charset="0"/>
                <a:ea typeface="Inter" pitchFamily="34" charset="-122"/>
                <a:cs typeface="Inter" pitchFamily="34" charset="-120"/>
              </a:rPr>
              <a:t> drejtpërdrejt në reduktimin e emetimeve të CO₂ dhe në ndërtimin e një të ardhmeje më të qëndrueshme për gjeneratat e ardhshme të Kosovës.</a:t>
            </a:r>
            <a:endParaRPr lang="en-US" sz="9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12184" y="1607269"/>
            <a:ext cx="4066654" cy="1053554"/>
          </a:xfrm>
          <a:prstGeom prst="rect">
            <a:avLst/>
          </a:prstGeom>
        </p:spPr>
      </p:pic>
      <p:sp>
        <p:nvSpPr>
          <p:cNvPr id="8" name="Text 4"/>
          <p:cNvSpPr/>
          <p:nvPr/>
        </p:nvSpPr>
        <p:spPr>
          <a:xfrm>
            <a:off x="4799856" y="1737792"/>
            <a:ext cx="1492672" cy="186407"/>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Kursime Afatgjata</a:t>
            </a:r>
            <a:endParaRPr lang="en-US" sz="1100" dirty="0"/>
          </a:p>
        </p:txBody>
      </p:sp>
      <p:sp>
        <p:nvSpPr>
          <p:cNvPr id="9" name="Text 5"/>
          <p:cNvSpPr/>
          <p:nvPr/>
        </p:nvSpPr>
        <p:spPr>
          <a:xfrm>
            <a:off x="4799856" y="1989609"/>
            <a:ext cx="3748460" cy="540693"/>
          </a:xfrm>
          <a:prstGeom prst="rect">
            <a:avLst/>
          </a:prstGeom>
          <a:noFill/>
          <a:ln/>
        </p:spPr>
        <p:txBody>
          <a:bodyPr wrap="square" lIns="0" tIns="0" rIns="0" bIns="0" rtlCol="0" anchor="t">
            <a:normAutofit/>
          </a:bodyPr>
          <a:lstStyle/>
          <a:p>
            <a:pPr marL="0" indent="0" algn="l">
              <a:lnSpc>
                <a:spcPct val="129000"/>
              </a:lnSpc>
              <a:buNone/>
            </a:pPr>
            <a:r>
              <a:rPr lang="en-US" sz="900" dirty="0" err="1">
                <a:solidFill>
                  <a:srgbClr val="272525"/>
                </a:solidFill>
                <a:latin typeface="Inter" pitchFamily="34" charset="0"/>
                <a:ea typeface="Inter" pitchFamily="34" charset="-122"/>
                <a:cs typeface="Inter" pitchFamily="34" charset="-120"/>
              </a:rPr>
              <a:t>Sistemi</a:t>
            </a:r>
            <a:r>
              <a:rPr lang="en-US" sz="900" dirty="0">
                <a:solidFill>
                  <a:srgbClr val="272525"/>
                </a:solidFill>
                <a:latin typeface="Inter" pitchFamily="34" charset="0"/>
                <a:ea typeface="Inter" pitchFamily="34" charset="-122"/>
                <a:cs typeface="Inter" pitchFamily="34" charset="-120"/>
              </a:rPr>
              <a:t> solar </a:t>
            </a:r>
            <a:r>
              <a:rPr lang="en-US" sz="900" dirty="0" err="1">
                <a:solidFill>
                  <a:srgbClr val="272525"/>
                </a:solidFill>
                <a:latin typeface="Inter" pitchFamily="34" charset="0"/>
                <a:ea typeface="Inter" pitchFamily="34" charset="-122"/>
                <a:cs typeface="Inter" pitchFamily="34" charset="-120"/>
              </a:rPr>
              <a:t>fotovoltaik</a:t>
            </a:r>
            <a:r>
              <a:rPr lang="en-US" sz="900" dirty="0">
                <a:solidFill>
                  <a:srgbClr val="272525"/>
                </a:solidFill>
                <a:latin typeface="Inter" pitchFamily="34" charset="0"/>
                <a:ea typeface="Inter" pitchFamily="34" charset="-122"/>
                <a:cs typeface="Inter" pitchFamily="34" charset="-120"/>
              </a:rPr>
              <a:t> është një investim që kthen vlerën e tij brenda disa viteve dhe ofron energji falas për dekada. Klientët tanë raportojnë ulje dramatike të faturave mujore të energjisë elektrike.</a:t>
            </a:r>
            <a:endParaRPr lang="en-US" sz="9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0875" y="2769840"/>
            <a:ext cx="4066580" cy="1233785"/>
          </a:xfrm>
          <a:prstGeom prst="rect">
            <a:avLst/>
          </a:prstGeom>
        </p:spPr>
      </p:pic>
      <p:sp>
        <p:nvSpPr>
          <p:cNvPr id="11" name="Text 6"/>
          <p:cNvSpPr/>
          <p:nvPr/>
        </p:nvSpPr>
        <p:spPr>
          <a:xfrm>
            <a:off x="638547" y="2900363"/>
            <a:ext cx="1872853" cy="186407"/>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Teknologji e Certifikuar</a:t>
            </a:r>
            <a:endParaRPr lang="en-US" sz="1100" dirty="0"/>
          </a:p>
        </p:txBody>
      </p:sp>
      <p:sp>
        <p:nvSpPr>
          <p:cNvPr id="12" name="Text 7"/>
          <p:cNvSpPr/>
          <p:nvPr/>
        </p:nvSpPr>
        <p:spPr>
          <a:xfrm>
            <a:off x="638547" y="3152180"/>
            <a:ext cx="3748385"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Të gjitha produktet tona janë të certifikuara sipas standardeve ndërkombëtare dhe vijnë me garanci prodhuesi. Stafi ynë teknik ka kualifikime zyrtare dhe vazhdimisht azhurnohet me trajnime të reja.</a:t>
            </a:r>
            <a:endParaRPr lang="en-US" sz="9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12184" y="2769840"/>
            <a:ext cx="4066654" cy="1233785"/>
          </a:xfrm>
          <a:prstGeom prst="rect">
            <a:avLst/>
          </a:prstGeom>
        </p:spPr>
      </p:pic>
      <p:sp>
        <p:nvSpPr>
          <p:cNvPr id="14" name="Text 8"/>
          <p:cNvSpPr/>
          <p:nvPr/>
        </p:nvSpPr>
        <p:spPr>
          <a:xfrm>
            <a:off x="4799856" y="2900363"/>
            <a:ext cx="1453604" cy="186407"/>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a:t>
            </a:r>
            <a:r>
              <a:rPr lang="en-US" sz="1100" b="1" dirty="0">
                <a:solidFill>
                  <a:srgbClr val="272525"/>
                </a:solidFill>
                <a:latin typeface="Inter Bold" pitchFamily="34" charset="0"/>
                <a:ea typeface="Inter Bold" pitchFamily="34" charset="-122"/>
                <a:cs typeface="Inter Bold" pitchFamily="34" charset="-120"/>
              </a:rPr>
              <a:t> Shërbim i Plotë</a:t>
            </a:r>
            <a:endParaRPr lang="en-US" sz="1100" dirty="0"/>
          </a:p>
        </p:txBody>
      </p:sp>
      <p:sp>
        <p:nvSpPr>
          <p:cNvPr id="15" name="Text 9"/>
          <p:cNvSpPr/>
          <p:nvPr/>
        </p:nvSpPr>
        <p:spPr>
          <a:xfrm>
            <a:off x="4799856" y="3152180"/>
            <a:ext cx="3748460" cy="72092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Nga konsultimi i parë falas, projektimi i sistemit të personalizuar, instalimi profesional deri tek mirëmbajtja periodike — Foton Solar është partneri juaj i plotë dhe i besueshëm në çdo hap të rrugëtimit energjetik.</a:t>
            </a:r>
            <a:endParaRPr lang="en-US" sz="900" dirty="0"/>
          </a:p>
        </p:txBody>
      </p:sp>
      <p:sp>
        <p:nvSpPr>
          <p:cNvPr id="16" name="Shape 10"/>
          <p:cNvSpPr/>
          <p:nvPr/>
        </p:nvSpPr>
        <p:spPr>
          <a:xfrm>
            <a:off x="465162" y="4126260"/>
            <a:ext cx="8213675" cy="654695"/>
          </a:xfrm>
          <a:prstGeom prst="roundRect">
            <a:avLst>
              <a:gd name="adj" fmla="val 7460"/>
            </a:avLst>
          </a:prstGeom>
          <a:solidFill>
            <a:srgbClr val="B6D6FC"/>
          </a:solidFill>
          <a:ln/>
        </p:spPr>
        <p:txBody>
          <a:bodyPr/>
          <a:lstStyle/>
          <a:p>
            <a:endParaRPr lang="en-US"/>
          </a:p>
        </p:txBody>
      </p:sp>
      <p:pic>
        <p:nvPicPr>
          <p:cNvPr id="17" name="Image 4" descr="preencoded.png"/>
          <p:cNvPicPr>
            <a:picLocks noChangeAspect="1"/>
          </p:cNvPicPr>
          <p:nvPr/>
        </p:nvPicPr>
        <p:blipFill>
          <a:blip r:embed="rId5"/>
          <a:stretch>
            <a:fillRect/>
          </a:stretch>
        </p:blipFill>
        <p:spPr>
          <a:xfrm>
            <a:off x="581397" y="4298379"/>
            <a:ext cx="145331" cy="116235"/>
          </a:xfrm>
          <a:prstGeom prst="rect">
            <a:avLst/>
          </a:prstGeom>
        </p:spPr>
      </p:pic>
      <p:sp>
        <p:nvSpPr>
          <p:cNvPr id="18" name="Text 11"/>
          <p:cNvSpPr/>
          <p:nvPr/>
        </p:nvSpPr>
        <p:spPr>
          <a:xfrm>
            <a:off x="842963" y="4264298"/>
            <a:ext cx="7719640" cy="360462"/>
          </a:xfrm>
          <a:prstGeom prst="rect">
            <a:avLst/>
          </a:prstGeom>
          <a:noFill/>
          <a:ln/>
        </p:spPr>
        <p:txBody>
          <a:bodyPr wrap="square" lIns="0" tIns="0" rIns="0" bIns="0" rtlCol="0" anchor="t">
            <a:normAutofit/>
          </a:bodyPr>
          <a:lstStyle/>
          <a:p>
            <a:pPr marL="0" indent="0" algn="l">
              <a:lnSpc>
                <a:spcPct val="129000"/>
              </a:lnSpc>
              <a:buNone/>
            </a:pPr>
            <a:r>
              <a:rPr lang="en-US" sz="900" b="1" dirty="0">
                <a:solidFill>
                  <a:srgbClr val="000000"/>
                </a:solidFill>
                <a:latin typeface="Inter" pitchFamily="34" charset="0"/>
                <a:ea typeface="Inter" pitchFamily="34" charset="-122"/>
                <a:cs typeface="Inter" pitchFamily="34" charset="-120"/>
              </a:rPr>
              <a:t>Na Kontaktoni Sot</a:t>
            </a:r>
            <a:endParaRPr lang="en-US" sz="900" dirty="0"/>
          </a:p>
          <a:p>
            <a:pPr marL="0" indent="0" algn="l">
              <a:lnSpc>
                <a:spcPct val="129000"/>
              </a:lnSpc>
              <a:buNone/>
            </a:pPr>
            <a:r>
              <a:rPr lang="en-US" sz="900" dirty="0">
                <a:solidFill>
                  <a:srgbClr val="000000"/>
                </a:solidFill>
                <a:latin typeface="Inter" pitchFamily="34" charset="0"/>
                <a:ea typeface="Inter" pitchFamily="34" charset="-122"/>
                <a:cs typeface="Inter" pitchFamily="34" charset="-120"/>
              </a:rPr>
              <a:t> 📍 </a:t>
            </a:r>
            <a:r>
              <a:rPr lang="en-US" sz="900" b="1" dirty="0">
                <a:solidFill>
                  <a:srgbClr val="000000"/>
                </a:solidFill>
                <a:latin typeface="Inter" pitchFamily="34" charset="0"/>
                <a:ea typeface="Inter" pitchFamily="34" charset="-122"/>
                <a:cs typeface="Inter" pitchFamily="34" charset="-120"/>
              </a:rPr>
              <a:t>Adresa:</a:t>
            </a:r>
            <a:r>
              <a:rPr lang="en-US" sz="900" dirty="0">
                <a:solidFill>
                  <a:srgbClr val="000000"/>
                </a:solidFill>
                <a:latin typeface="Inter" pitchFamily="34" charset="0"/>
                <a:ea typeface="Inter" pitchFamily="34" charset="-122"/>
                <a:cs typeface="Inter" pitchFamily="34" charset="-120"/>
              </a:rPr>
              <a:t> Ferizaj, Kosovë  |  📞 </a:t>
            </a:r>
            <a:r>
              <a:rPr lang="en-US" sz="900" b="1" dirty="0">
                <a:solidFill>
                  <a:srgbClr val="000000"/>
                </a:solidFill>
                <a:latin typeface="Inter" pitchFamily="34" charset="0"/>
                <a:ea typeface="Inter" pitchFamily="34" charset="-122"/>
                <a:cs typeface="Inter" pitchFamily="34" charset="-120"/>
              </a:rPr>
              <a:t>Tel:</a:t>
            </a:r>
            <a:r>
              <a:rPr lang="en-US" sz="900" dirty="0">
                <a:solidFill>
                  <a:srgbClr val="000000"/>
                </a:solidFill>
                <a:latin typeface="Inter" pitchFamily="34" charset="0"/>
                <a:ea typeface="Inter" pitchFamily="34" charset="-122"/>
                <a:cs typeface="Inter" pitchFamily="34" charset="-120"/>
              </a:rPr>
              <a:t> +383 (0)49 426 222  |  ✉️ </a:t>
            </a:r>
            <a:r>
              <a:rPr lang="en-US" sz="900" b="1" dirty="0">
                <a:solidFill>
                  <a:srgbClr val="000000"/>
                </a:solidFill>
                <a:latin typeface="Inter" pitchFamily="34" charset="0"/>
                <a:ea typeface="Inter" pitchFamily="34" charset="-122"/>
                <a:cs typeface="Inter" pitchFamily="34" charset="-120"/>
              </a:rPr>
              <a:t>Email:</a:t>
            </a:r>
            <a:r>
              <a:rPr lang="en-US" sz="900" dirty="0">
                <a:solidFill>
                  <a:srgbClr val="000000"/>
                </a:solidFill>
                <a:latin typeface="Inter" pitchFamily="34" charset="0"/>
                <a:ea typeface="Inter" pitchFamily="34" charset="-122"/>
                <a:cs typeface="Inter" pitchFamily="34" charset="-120"/>
              </a:rPr>
              <a:t> info@foton-solar.com  |  🌐 </a:t>
            </a:r>
            <a:r>
              <a:rPr lang="en-US" sz="900" b="1" dirty="0">
                <a:solidFill>
                  <a:srgbClr val="000000"/>
                </a:solidFill>
                <a:latin typeface="Inter" pitchFamily="34" charset="0"/>
                <a:ea typeface="Inter" pitchFamily="34" charset="-122"/>
                <a:cs typeface="Inter" pitchFamily="34" charset="-120"/>
              </a:rPr>
              <a:t>Web:</a:t>
            </a:r>
            <a:r>
              <a:rPr lang="en-US" sz="900" dirty="0">
                <a:solidFill>
                  <a:srgbClr val="000000"/>
                </a:solidFill>
                <a:latin typeface="Inter" pitchFamily="34" charset="0"/>
                <a:ea typeface="Inter" pitchFamily="34" charset="-122"/>
                <a:cs typeface="Inter" pitchFamily="34" charset="-120"/>
              </a:rPr>
              <a:t> https://foton-solar.com</a:t>
            </a:r>
            <a:endParaRPr lang="en-US" sz="900" dirty="0"/>
          </a:p>
        </p:txBody>
      </p:sp>
      <p:pic>
        <p:nvPicPr>
          <p:cNvPr id="19" name="Image 99">
            <a:extLst>
              <a:ext uri="{FF2B5EF4-FFF2-40B4-BE49-F238E27FC236}">
                <a16:creationId xmlns:a16="http://schemas.microsoft.com/office/drawing/2014/main" id="{03CC323A-8EE7-2C4D-387E-B7E87113F99B}"/>
              </a:ext>
            </a:extLst>
          </p:cNvPr>
          <p:cNvPicPr>
            <a:picLocks/>
          </p:cNvPicPr>
          <p:nvPr/>
        </p:nvPicPr>
        <p:blipFill>
          <a:blip r:embed="rId6" cstate="print"/>
          <a:stretch>
            <a:fillRect/>
          </a:stretch>
        </p:blipFill>
        <p:spPr>
          <a:xfrm>
            <a:off x="8282667" y="4842548"/>
            <a:ext cx="733535" cy="2479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660</Words>
  <Application>Microsoft Office PowerPoint</Application>
  <PresentationFormat>On-screen Show (16:9)</PresentationFormat>
  <Paragraphs>39</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Inter Bold</vt:lpstr>
      <vt:lpstr>Inter</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2026-06-01T11:42:55Z</dcterms:created>
  <dcterms:modified xsi:type="dcterms:W3CDTF">2026-06-02T14:03:34Z</dcterms:modified>
</cp:coreProperties>
</file>