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7" r:id="rId3"/>
    <p:sldId id="258" r:id="rId4"/>
  </p:sldIdLst>
  <p:sldSz cx="9144000" cy="5143500" type="screen16x9"/>
  <p:notesSz cx="5143500" cy="9144000"/>
  <p:embeddedFontLst>
    <p:embeddedFont>
      <p:font typeface="Inter" panose="020B0604020202020204" charset="0"/>
      <p:regular r:id="rId6"/>
    </p:embeddedFont>
    <p:embeddedFont>
      <p:font typeface="Inter 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421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sp>
      <p:sp>
        <p:nvSpPr>
          <p:cNvPr id="3" name="Shape 1"/>
          <p:cNvSpPr/>
          <p:nvPr/>
        </p:nvSpPr>
        <p:spPr>
          <a:xfrm>
            <a:off x="0" y="0"/>
            <a:ext cx="9144000" cy="51435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mailto:info@get-ks.com" TargetMode="External"/><Relationship Id="rId7" Type="http://schemas.openxmlformats.org/officeDocument/2006/relationships/hyperlink" Target="https://www.instagram.com/getgreenpower/"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www.facebook.com/pages/GET-Green-Energy-Technologies/1483494825253513" TargetMode="External"/><Relationship Id="rId5" Type="http://schemas.openxmlformats.org/officeDocument/2006/relationships/hyperlink" Target="http://www.get-ks.com" TargetMode="External"/><Relationship Id="rId4" Type="http://schemas.openxmlformats.org/officeDocument/2006/relationships/hyperlink" Target="mailto:visar.kelmendi@get-k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1895326"/>
            <a:ext cx="3558332" cy="387548"/>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GET GROUP</a:t>
            </a:r>
            <a:endParaRPr lang="en-US" sz="2400" dirty="0"/>
          </a:p>
        </p:txBody>
      </p:sp>
      <p:sp>
        <p:nvSpPr>
          <p:cNvPr id="4" name="Text 1"/>
          <p:cNvSpPr/>
          <p:nvPr/>
        </p:nvSpPr>
        <p:spPr>
          <a:xfrm>
            <a:off x="496119" y="2468910"/>
            <a:ext cx="4722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72525"/>
                </a:solidFill>
                <a:latin typeface="Inter" pitchFamily="34" charset="0"/>
                <a:ea typeface="Inter" pitchFamily="34" charset="-122"/>
                <a:cs typeface="Inter" pitchFamily="34" charset="-120"/>
              </a:rPr>
              <a:t>Mbi 10 vjet eksperiencë në </a:t>
            </a:r>
            <a:r>
              <a:rPr lang="en-US" sz="950" dirty="0" err="1">
                <a:solidFill>
                  <a:srgbClr val="272525"/>
                </a:solidFill>
                <a:latin typeface="Inter" pitchFamily="34" charset="0"/>
                <a:ea typeface="Inter" pitchFamily="34" charset="-122"/>
                <a:cs typeface="Inter" pitchFamily="34" charset="-120"/>
              </a:rPr>
              <a:t>energjinë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dhe mjedis — partneri juaj i besuar për zgjidhje të qëndrueshme në Kosovë dhe Shqipëri.</a:t>
            </a:r>
            <a:endParaRPr lang="en-US" sz="950" dirty="0"/>
          </a:p>
        </p:txBody>
      </p:sp>
      <p:sp>
        <p:nvSpPr>
          <p:cNvPr id="5" name="Shape 2"/>
          <p:cNvSpPr/>
          <p:nvPr/>
        </p:nvSpPr>
        <p:spPr>
          <a:xfrm>
            <a:off x="496119" y="3010123"/>
            <a:ext cx="1142033" cy="233214"/>
          </a:xfrm>
          <a:prstGeom prst="roundRect">
            <a:avLst>
              <a:gd name="adj" fmla="val 17872"/>
            </a:avLst>
          </a:prstGeom>
          <a:solidFill>
            <a:srgbClr val="DADBF1"/>
          </a:solidFill>
          <a:ln/>
        </p:spPr>
        <p:txBody>
          <a:bodyPr/>
          <a:lstStyle/>
          <a:p>
            <a:endParaRPr lang="en-US"/>
          </a:p>
        </p:txBody>
      </p:sp>
      <p:sp>
        <p:nvSpPr>
          <p:cNvPr id="6" name="Text 3"/>
          <p:cNvSpPr/>
          <p:nvPr/>
        </p:nvSpPr>
        <p:spPr>
          <a:xfrm>
            <a:off x="570533" y="3047330"/>
            <a:ext cx="1450404" cy="158800"/>
          </a:xfrm>
          <a:prstGeom prst="rect">
            <a:avLst/>
          </a:prstGeom>
          <a:noFill/>
          <a:ln/>
        </p:spPr>
        <p:txBody>
          <a:bodyPr wrap="none" lIns="0" tIns="0" rIns="0" bIns="0" rtlCol="0" anchor="t"/>
          <a:lstStyle/>
          <a:p>
            <a:pPr marL="0" indent="0" algn="l">
              <a:lnSpc>
                <a:spcPct val="133000"/>
              </a:lnSpc>
              <a:buNone/>
            </a:pPr>
            <a:r>
              <a:rPr lang="en-US" sz="750" dirty="0">
                <a:solidFill>
                  <a:srgbClr val="272525"/>
                </a:solidFill>
                <a:latin typeface="Inter" pitchFamily="34" charset="0"/>
                <a:ea typeface="Inter" pitchFamily="34" charset="-122"/>
                <a:cs typeface="Inter" pitchFamily="34" charset="-120"/>
              </a:rPr>
              <a:t>PRISHTINË &amp; TIRANË</a:t>
            </a:r>
            <a:endParaRPr lang="en-US" sz="750" dirty="0"/>
          </a:p>
        </p:txBody>
      </p:sp>
      <p:sp>
        <p:nvSpPr>
          <p:cNvPr id="7" name="Shape 4"/>
          <p:cNvSpPr/>
          <p:nvPr/>
        </p:nvSpPr>
        <p:spPr>
          <a:xfrm>
            <a:off x="1700138" y="3005361"/>
            <a:ext cx="833958" cy="242739"/>
          </a:xfrm>
          <a:prstGeom prst="roundRect">
            <a:avLst>
              <a:gd name="adj" fmla="val 17171"/>
            </a:avLst>
          </a:prstGeom>
          <a:noFill/>
          <a:ln w="4763">
            <a:solidFill>
              <a:srgbClr val="4950BC"/>
            </a:solidFill>
            <a:prstDash val="solid"/>
          </a:ln>
        </p:spPr>
        <p:txBody>
          <a:bodyPr/>
          <a:lstStyle/>
          <a:p>
            <a:endParaRPr lang="en-US"/>
          </a:p>
        </p:txBody>
      </p:sp>
      <p:sp>
        <p:nvSpPr>
          <p:cNvPr id="8" name="Text 5"/>
          <p:cNvSpPr/>
          <p:nvPr/>
        </p:nvSpPr>
        <p:spPr>
          <a:xfrm>
            <a:off x="1779315" y="3047330"/>
            <a:ext cx="1132805" cy="158800"/>
          </a:xfrm>
          <a:prstGeom prst="rect">
            <a:avLst/>
          </a:prstGeom>
          <a:noFill/>
          <a:ln/>
        </p:spPr>
        <p:txBody>
          <a:bodyPr wrap="none" lIns="0" tIns="0" rIns="0" bIns="0" rtlCol="0" anchor="t"/>
          <a:lstStyle/>
          <a:p>
            <a:pPr marL="0" indent="0" algn="l">
              <a:lnSpc>
                <a:spcPct val="133000"/>
              </a:lnSpc>
              <a:buNone/>
            </a:pPr>
            <a:r>
              <a:rPr lang="en-US" sz="750" dirty="0">
                <a:solidFill>
                  <a:srgbClr val="4950BC"/>
                </a:solidFill>
                <a:latin typeface="Inter" pitchFamily="34" charset="0"/>
                <a:ea typeface="Inter" pitchFamily="34" charset="-122"/>
                <a:cs typeface="Inter" pitchFamily="34" charset="-120"/>
              </a:rPr>
              <a:t>EST. 10+ VJET</a:t>
            </a:r>
            <a:endParaRPr lang="en-US" sz="750" dirty="0"/>
          </a:p>
        </p:txBody>
      </p:sp>
      <p:pic>
        <p:nvPicPr>
          <p:cNvPr id="9" name="Image 105">
            <a:extLst>
              <a:ext uri="{FF2B5EF4-FFF2-40B4-BE49-F238E27FC236}">
                <a16:creationId xmlns:a16="http://schemas.microsoft.com/office/drawing/2014/main" id="{576093D1-BDC7-74D4-73FB-C871FC8D7118}"/>
              </a:ext>
            </a:extLst>
          </p:cNvPr>
          <p:cNvPicPr>
            <a:picLocks/>
          </p:cNvPicPr>
          <p:nvPr/>
        </p:nvPicPr>
        <p:blipFill>
          <a:blip r:embed="rId4" cstate="print"/>
          <a:stretch>
            <a:fillRect/>
          </a:stretch>
        </p:blipFill>
        <p:spPr>
          <a:xfrm>
            <a:off x="2190086" y="98109"/>
            <a:ext cx="1334827" cy="86527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88379" y="353616"/>
            <a:ext cx="3509888" cy="381521"/>
          </a:xfrm>
          <a:prstGeom prst="rect">
            <a:avLst/>
          </a:prstGeom>
          <a:noFill/>
          <a:ln/>
        </p:spPr>
        <p:txBody>
          <a:bodyPr wrap="none" lIns="0" tIns="0" rIns="0" bIns="0" rtlCol="0" anchor="t"/>
          <a:lstStyle/>
          <a:p>
            <a:pPr marL="0" indent="0" algn="l">
              <a:lnSpc>
                <a:spcPct val="104000"/>
              </a:lnSpc>
              <a:buNone/>
            </a:pPr>
            <a:r>
              <a:rPr lang="en-US" sz="2400" b="1" dirty="0">
                <a:solidFill>
                  <a:srgbClr val="000000"/>
                </a:solidFill>
                <a:latin typeface="Inter Bold" pitchFamily="34" charset="0"/>
                <a:ea typeface="Inter Bold" pitchFamily="34" charset="-122"/>
                <a:cs typeface="Inter Bold" pitchFamily="34" charset="-120"/>
              </a:rPr>
              <a:t>Shërbimet Tona</a:t>
            </a:r>
            <a:endParaRPr lang="en-US" sz="2400" dirty="0"/>
          </a:p>
        </p:txBody>
      </p:sp>
      <p:sp>
        <p:nvSpPr>
          <p:cNvPr id="3" name="Text 1"/>
          <p:cNvSpPr/>
          <p:nvPr/>
        </p:nvSpPr>
        <p:spPr>
          <a:xfrm>
            <a:off x="488379" y="975494"/>
            <a:ext cx="8167241"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72525"/>
                </a:solidFill>
                <a:latin typeface="Inter" pitchFamily="34" charset="0"/>
                <a:ea typeface="Inter" pitchFamily="34" charset="-122"/>
                <a:cs typeface="Inter" pitchFamily="34" charset="-120"/>
              </a:rPr>
              <a:t>GET Group ofron një portofol të gjerë shërbimesh të specializuara, duke bashkuar ekspertizë teknike me njohuri politikash dhe mjedisore. Çdo projekt që ndërmarrim pasqyron angazhimin tonë ndaj cilësisë, qëndrueshmërisë dhe rezultateve konkrete për klientët tanë.</a:t>
            </a:r>
            <a:endParaRPr lang="en-US" sz="950" dirty="0"/>
          </a:p>
        </p:txBody>
      </p:sp>
      <p:pic>
        <p:nvPicPr>
          <p:cNvPr id="4" name="Image 0" descr="preencoded.png"/>
          <p:cNvPicPr>
            <a:picLocks noChangeAspect="1"/>
          </p:cNvPicPr>
          <p:nvPr/>
        </p:nvPicPr>
        <p:blipFill>
          <a:blip r:embed="rId3"/>
          <a:stretch>
            <a:fillRect/>
          </a:stretch>
        </p:blipFill>
        <p:spPr>
          <a:xfrm>
            <a:off x="488379" y="1498402"/>
            <a:ext cx="1520875" cy="939924"/>
          </a:xfrm>
          <a:prstGeom prst="rect">
            <a:avLst/>
          </a:prstGeom>
        </p:spPr>
      </p:pic>
      <p:sp>
        <p:nvSpPr>
          <p:cNvPr id="5" name="Text 2"/>
          <p:cNvSpPr/>
          <p:nvPr/>
        </p:nvSpPr>
        <p:spPr>
          <a:xfrm>
            <a:off x="488379" y="2588568"/>
            <a:ext cx="1906786" cy="190723"/>
          </a:xfrm>
          <a:prstGeom prst="rect">
            <a:avLst/>
          </a:prstGeom>
          <a:noFill/>
          <a:ln/>
        </p:spPr>
        <p:txBody>
          <a:bodyPr wrap="none" lIns="0" tIns="0" rIns="0" bIns="0" rtlCol="0" anchor="t"/>
          <a:lstStyle/>
          <a:p>
            <a:pPr marL="0" indent="0" algn="l">
              <a:lnSpc>
                <a:spcPct val="104000"/>
              </a:lnSpc>
              <a:buNone/>
            </a:pPr>
            <a:r>
              <a:rPr lang="en-US" sz="1200" b="1" dirty="0" err="1">
                <a:solidFill>
                  <a:srgbClr val="272525"/>
                </a:solidFill>
                <a:latin typeface="Inter Bold" pitchFamily="34" charset="0"/>
                <a:ea typeface="Inter Bold" pitchFamily="34" charset="-122"/>
                <a:cs typeface="Inter Bold" pitchFamily="34" charset="-120"/>
              </a:rPr>
              <a:t>Energji</a:t>
            </a:r>
            <a:r>
              <a:rPr lang="en-US" sz="1200" b="1" dirty="0">
                <a:solidFill>
                  <a:srgbClr val="272525"/>
                </a:solidFill>
                <a:latin typeface="Inter Bold" pitchFamily="34" charset="0"/>
                <a:ea typeface="Inter Bold" pitchFamily="34" charset="-122"/>
                <a:cs typeface="Inter Bold" pitchFamily="34" charset="-120"/>
              </a:rPr>
              <a:t> Solare (PV)</a:t>
            </a:r>
            <a:endParaRPr lang="en-US" sz="1200" dirty="0"/>
          </a:p>
        </p:txBody>
      </p:sp>
      <p:sp>
        <p:nvSpPr>
          <p:cNvPr id="6" name="Text 3"/>
          <p:cNvSpPr/>
          <p:nvPr/>
        </p:nvSpPr>
        <p:spPr>
          <a:xfrm>
            <a:off x="488379" y="2851398"/>
            <a:ext cx="2622203" cy="1938486"/>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72525"/>
                </a:solidFill>
                <a:latin typeface="Inter" pitchFamily="34" charset="0"/>
                <a:ea typeface="Inter" pitchFamily="34" charset="-122"/>
                <a:cs typeface="Inter" pitchFamily="34" charset="-120"/>
              </a:rPr>
              <a:t>Ofrojmë një portofol të gjerë shërbimesh për projektet e </a:t>
            </a:r>
            <a:r>
              <a:rPr lang="en-US" sz="950" dirty="0" err="1">
                <a:solidFill>
                  <a:srgbClr val="272525"/>
                </a:solidFill>
                <a:latin typeface="Inter" pitchFamily="34" charset="0"/>
                <a:ea typeface="Inter" pitchFamily="34" charset="-122"/>
                <a:cs typeface="Inter" pitchFamily="34" charset="-120"/>
              </a:rPr>
              <a:t>energjisë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fotovoltaike. Ekipet tona të specializuara mbulojnë gjithçka nga vlerësimi i fizibilitetit, projektimi teknik, instalimi, deri tek monitorimi dhe mirëmbajtja e sistemeve PV. Kemi ekspertizë të thellë edhe në rritjen e produktivitetit dhe konkurueshmërisë së ndërmarrjeve të vogla dhe të mesme (NVM) prodhuese nëpërmjet </a:t>
            </a:r>
            <a:r>
              <a:rPr lang="en-US" sz="950" dirty="0" err="1">
                <a:solidFill>
                  <a:srgbClr val="272525"/>
                </a:solidFill>
                <a:latin typeface="Inter" pitchFamily="34" charset="0"/>
                <a:ea typeface="Inter" pitchFamily="34" charset="-122"/>
                <a:cs typeface="Inter" pitchFamily="34" charset="-120"/>
              </a:rPr>
              <a:t>energjisë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a:t>
            </a:r>
            <a:endParaRPr lang="en-US" sz="950" dirty="0"/>
          </a:p>
        </p:txBody>
      </p:sp>
      <p:pic>
        <p:nvPicPr>
          <p:cNvPr id="7" name="Image 1" descr="preencoded.png"/>
          <p:cNvPicPr>
            <a:picLocks noChangeAspect="1"/>
          </p:cNvPicPr>
          <p:nvPr/>
        </p:nvPicPr>
        <p:blipFill>
          <a:blip r:embed="rId4"/>
          <a:stretch>
            <a:fillRect/>
          </a:stretch>
        </p:blipFill>
        <p:spPr>
          <a:xfrm>
            <a:off x="3260824" y="1498402"/>
            <a:ext cx="1520875" cy="939924"/>
          </a:xfrm>
          <a:prstGeom prst="rect">
            <a:avLst/>
          </a:prstGeom>
        </p:spPr>
      </p:pic>
      <p:sp>
        <p:nvSpPr>
          <p:cNvPr id="8" name="Text 4"/>
          <p:cNvSpPr/>
          <p:nvPr/>
        </p:nvSpPr>
        <p:spPr>
          <a:xfrm>
            <a:off x="3260824" y="2588568"/>
            <a:ext cx="1835200" cy="190723"/>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Mjedis &amp; Qëndrueshmëri</a:t>
            </a:r>
            <a:endParaRPr lang="en-US" sz="1200" dirty="0"/>
          </a:p>
        </p:txBody>
      </p:sp>
      <p:sp>
        <p:nvSpPr>
          <p:cNvPr id="9" name="Text 5"/>
          <p:cNvSpPr/>
          <p:nvPr/>
        </p:nvSpPr>
        <p:spPr>
          <a:xfrm>
            <a:off x="3260824" y="2851398"/>
            <a:ext cx="2622277" cy="1744638"/>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72525"/>
                </a:solidFill>
                <a:latin typeface="Inter" pitchFamily="34" charset="0"/>
                <a:ea typeface="Inter" pitchFamily="34" charset="-122"/>
                <a:cs typeface="Inter" pitchFamily="34" charset="-120"/>
              </a:rPr>
              <a:t>Gjatë 10 viteve të fundit, kemi punuar intensivisht për përmirësimin e mjedisit në sektorin publik dhe privat. Bashkëpunojmë me kompani nga sektorë të ndryshëm, bashki, dhe organizata ndërkombëtare të zhvillimit. Ekspertiza jonë mjedisore përfshin vlerësimet e ndikimit në mjedis, menaxhimin e burimeve natyrore dhe zhvillimin e strategjive të gjelbëra institucionale.</a:t>
            </a:r>
            <a:endParaRPr lang="en-US" sz="950" dirty="0"/>
          </a:p>
        </p:txBody>
      </p:sp>
      <p:pic>
        <p:nvPicPr>
          <p:cNvPr id="10" name="Image 2" descr="preencoded.png"/>
          <p:cNvPicPr>
            <a:picLocks noChangeAspect="1"/>
          </p:cNvPicPr>
          <p:nvPr/>
        </p:nvPicPr>
        <p:blipFill>
          <a:blip r:embed="rId5"/>
          <a:stretch>
            <a:fillRect/>
          </a:stretch>
        </p:blipFill>
        <p:spPr>
          <a:xfrm>
            <a:off x="6033343" y="1498402"/>
            <a:ext cx="1520875" cy="939924"/>
          </a:xfrm>
          <a:prstGeom prst="rect">
            <a:avLst/>
          </a:prstGeom>
        </p:spPr>
      </p:pic>
      <p:sp>
        <p:nvSpPr>
          <p:cNvPr id="11" name="Text 6"/>
          <p:cNvSpPr/>
          <p:nvPr/>
        </p:nvSpPr>
        <p:spPr>
          <a:xfrm>
            <a:off x="6033343" y="2588568"/>
            <a:ext cx="2069529" cy="190723"/>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Inter Bold" pitchFamily="34" charset="0"/>
                <a:ea typeface="Inter Bold" pitchFamily="34" charset="-122"/>
                <a:cs typeface="Inter Bold" pitchFamily="34" charset="-120"/>
              </a:rPr>
              <a:t>Politika &amp; Kuadri Rregullator</a:t>
            </a:r>
            <a:endParaRPr lang="en-US" sz="1200" dirty="0"/>
          </a:p>
        </p:txBody>
      </p:sp>
      <p:sp>
        <p:nvSpPr>
          <p:cNvPr id="12" name="Text 7"/>
          <p:cNvSpPr/>
          <p:nvPr/>
        </p:nvSpPr>
        <p:spPr>
          <a:xfrm>
            <a:off x="6033343" y="2851398"/>
            <a:ext cx="2622277" cy="1744638"/>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72525"/>
                </a:solidFill>
                <a:latin typeface="Inter" pitchFamily="34" charset="0"/>
                <a:ea typeface="Inter" pitchFamily="34" charset="-122"/>
                <a:cs typeface="Inter" pitchFamily="34" charset="-120"/>
              </a:rPr>
              <a:t>GET Group është aktor i rëndësishëm në hartimin dhe zhvillimin e kornizave politike brenda shtyllave kryesore të punës sonë — mbrojtja e mjedisit dhe zhvillimi i energjisë bazuar në </a:t>
            </a:r>
            <a:r>
              <a:rPr lang="en-US" sz="950" dirty="0" err="1">
                <a:solidFill>
                  <a:srgbClr val="272525"/>
                </a:solidFill>
                <a:latin typeface="Inter" pitchFamily="34" charset="0"/>
                <a:ea typeface="Inter" pitchFamily="34" charset="-122"/>
                <a:cs typeface="Inter" pitchFamily="34" charset="-120"/>
              </a:rPr>
              <a:t>teknologjinë</a:t>
            </a:r>
            <a:r>
              <a:rPr lang="en-US" sz="950" dirty="0">
                <a:solidFill>
                  <a:srgbClr val="272525"/>
                </a:solidFill>
                <a:latin typeface="Inter" pitchFamily="34" charset="0"/>
                <a:ea typeface="Inter" pitchFamily="34" charset="-122"/>
                <a:cs typeface="Inter" pitchFamily="34" charset="-120"/>
              </a:rPr>
              <a:t> </a:t>
            </a:r>
            <a:r>
              <a:rPr lang="en-US" sz="950" dirty="0" err="1">
                <a:solidFill>
                  <a:srgbClr val="272525"/>
                </a:solidFill>
                <a:latin typeface="Inter" pitchFamily="34" charset="0"/>
                <a:ea typeface="Inter" pitchFamily="34" charset="-122"/>
                <a:cs typeface="Inter" pitchFamily="34" charset="-120"/>
              </a:rPr>
              <a:t>solare</a:t>
            </a:r>
            <a:r>
              <a:rPr lang="en-US" sz="950" dirty="0">
                <a:solidFill>
                  <a:srgbClr val="272525"/>
                </a:solidFill>
                <a:latin typeface="Inter" pitchFamily="34" charset="0"/>
                <a:ea typeface="Inter" pitchFamily="34" charset="-122"/>
                <a:cs typeface="Inter" pitchFamily="34" charset="-120"/>
              </a:rPr>
              <a:t> PV. Ofrojmë mbështetje teknike dhe këshillimore për institucionet qeveritare dhe organizatat ndërkombëtare në formulimin e politikave energjetike.</a:t>
            </a:r>
            <a:endParaRPr lang="en-US" sz="950" dirty="0"/>
          </a:p>
        </p:txBody>
      </p:sp>
      <p:pic>
        <p:nvPicPr>
          <p:cNvPr id="13" name="Image 105">
            <a:extLst>
              <a:ext uri="{FF2B5EF4-FFF2-40B4-BE49-F238E27FC236}">
                <a16:creationId xmlns:a16="http://schemas.microsoft.com/office/drawing/2014/main" id="{B1205675-2747-EF23-DE03-E46242A922B3}"/>
              </a:ext>
            </a:extLst>
          </p:cNvPr>
          <p:cNvPicPr>
            <a:picLocks/>
          </p:cNvPicPr>
          <p:nvPr/>
        </p:nvPicPr>
        <p:blipFill>
          <a:blip r:embed="rId6" cstate="print"/>
          <a:stretch>
            <a:fillRect/>
          </a:stretch>
        </p:blipFill>
        <p:spPr>
          <a:xfrm>
            <a:off x="8570476" y="4789884"/>
            <a:ext cx="426568" cy="25550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65162" y="464790"/>
            <a:ext cx="3987329" cy="363364"/>
          </a:xfrm>
          <a:prstGeom prst="rect">
            <a:avLst/>
          </a:prstGeom>
          <a:noFill/>
          <a:ln/>
        </p:spPr>
        <p:txBody>
          <a:bodyPr wrap="none" lIns="0" tIns="0" rIns="0" bIns="0" rtlCol="0" anchor="t"/>
          <a:lstStyle/>
          <a:p>
            <a:pPr marL="0" indent="0" algn="l">
              <a:lnSpc>
                <a:spcPct val="104000"/>
              </a:lnSpc>
              <a:buNone/>
            </a:pPr>
            <a:r>
              <a:rPr lang="en-US" sz="2250" b="1" dirty="0">
                <a:solidFill>
                  <a:srgbClr val="000000"/>
                </a:solidFill>
                <a:latin typeface="Inter Bold" pitchFamily="34" charset="0"/>
                <a:ea typeface="Inter Bold" pitchFamily="34" charset="-122"/>
                <a:cs typeface="Inter Bold" pitchFamily="34" charset="-120"/>
              </a:rPr>
              <a:t>Klientët &amp; Partnerët Tanë</a:t>
            </a:r>
            <a:endParaRPr lang="en-US" sz="2250" dirty="0"/>
          </a:p>
        </p:txBody>
      </p:sp>
      <p:sp>
        <p:nvSpPr>
          <p:cNvPr id="3" name="Text 1"/>
          <p:cNvSpPr/>
          <p:nvPr/>
        </p:nvSpPr>
        <p:spPr>
          <a:xfrm>
            <a:off x="465162" y="1046187"/>
            <a:ext cx="8213675"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Besimi i institucioneve më të njohura kombëtare dhe ndërkombëtare është dëshmia më e fortë e cilësisë së punës sonë. GET Group ka dhënë rezultate të matshme për klientë të nivelit të lartë, duke konfirmuar pozitën tonë si lider i sektorit të energjisë së rinovueshme dhe mjedisit në rajon.</a:t>
            </a:r>
            <a:endParaRPr lang="en-US" sz="900" dirty="0"/>
          </a:p>
        </p:txBody>
      </p:sp>
      <p:sp>
        <p:nvSpPr>
          <p:cNvPr id="4" name="Shape 2"/>
          <p:cNvSpPr/>
          <p:nvPr/>
        </p:nvSpPr>
        <p:spPr>
          <a:xfrm>
            <a:off x="465162" y="1529283"/>
            <a:ext cx="4052292" cy="849511"/>
          </a:xfrm>
          <a:prstGeom prst="roundRect">
            <a:avLst>
              <a:gd name="adj" fmla="val 5750"/>
            </a:avLst>
          </a:prstGeom>
          <a:solidFill>
            <a:srgbClr val="DADBF1"/>
          </a:solidFill>
          <a:ln w="4763">
            <a:solidFill>
              <a:srgbClr val="C0C1D7"/>
            </a:solidFill>
            <a:prstDash val="solid"/>
          </a:ln>
        </p:spPr>
        <p:txBody>
          <a:bodyPr/>
          <a:lstStyle/>
          <a:p>
            <a:endParaRPr lang="en-US"/>
          </a:p>
        </p:txBody>
      </p:sp>
      <p:sp>
        <p:nvSpPr>
          <p:cNvPr id="5" name="Text 3"/>
          <p:cNvSpPr/>
          <p:nvPr/>
        </p:nvSpPr>
        <p:spPr>
          <a:xfrm>
            <a:off x="586160" y="1650281"/>
            <a:ext cx="2161505" cy="181645"/>
          </a:xfrm>
          <a:prstGeom prst="rect">
            <a:avLst/>
          </a:prstGeom>
          <a:noFill/>
          <a:ln/>
        </p:spPr>
        <p:txBody>
          <a:bodyPr wrap="none" lIns="0" tIns="0" rIns="0" bIns="0" rtlCol="0" anchor="t"/>
          <a:lstStyle/>
          <a:p>
            <a:pPr marL="0" indent="0" algn="l">
              <a:lnSpc>
                <a:spcPct val="104000"/>
              </a:lnSpc>
              <a:buNone/>
            </a:pPr>
            <a:r>
              <a:rPr lang="en-US" sz="1100" b="1" dirty="0">
                <a:solidFill>
                  <a:srgbClr val="272525"/>
                </a:solidFill>
                <a:latin typeface="Inter Bold" pitchFamily="34" charset="0"/>
                <a:ea typeface="Inter Bold" pitchFamily="34" charset="-122"/>
                <a:cs typeface="Inter Bold" pitchFamily="34" charset="-120"/>
              </a:rPr>
              <a:t>Ministria e Zhvillimit Ekonomik</a:t>
            </a:r>
            <a:endParaRPr lang="en-US" sz="1100" dirty="0"/>
          </a:p>
        </p:txBody>
      </p:sp>
      <p:sp>
        <p:nvSpPr>
          <p:cNvPr id="6" name="Text 4"/>
          <p:cNvSpPr/>
          <p:nvPr/>
        </p:nvSpPr>
        <p:spPr>
          <a:xfrm>
            <a:off x="586160" y="1897335"/>
            <a:ext cx="3810298"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Mbështetje teknike dhe këshillimore për politikat energjetike dhe projektet e efiçiencës në sektorin publik.</a:t>
            </a:r>
            <a:endParaRPr lang="en-US" sz="900" dirty="0"/>
          </a:p>
        </p:txBody>
      </p:sp>
      <p:sp>
        <p:nvSpPr>
          <p:cNvPr id="7" name="Shape 5"/>
          <p:cNvSpPr/>
          <p:nvPr/>
        </p:nvSpPr>
        <p:spPr>
          <a:xfrm>
            <a:off x="4626471" y="1529283"/>
            <a:ext cx="4052367" cy="849511"/>
          </a:xfrm>
          <a:prstGeom prst="roundRect">
            <a:avLst>
              <a:gd name="adj" fmla="val 5750"/>
            </a:avLst>
          </a:prstGeom>
          <a:solidFill>
            <a:srgbClr val="DADBF1"/>
          </a:solidFill>
          <a:ln w="4763">
            <a:solidFill>
              <a:srgbClr val="C0C1D7"/>
            </a:solidFill>
            <a:prstDash val="solid"/>
          </a:ln>
        </p:spPr>
        <p:txBody>
          <a:bodyPr/>
          <a:lstStyle/>
          <a:p>
            <a:endParaRPr lang="en-US"/>
          </a:p>
        </p:txBody>
      </p:sp>
      <p:sp>
        <p:nvSpPr>
          <p:cNvPr id="8" name="Text 6"/>
          <p:cNvSpPr/>
          <p:nvPr/>
        </p:nvSpPr>
        <p:spPr>
          <a:xfrm>
            <a:off x="4747468" y="1650281"/>
            <a:ext cx="1453604" cy="181645"/>
          </a:xfrm>
          <a:prstGeom prst="rect">
            <a:avLst/>
          </a:prstGeom>
          <a:noFill/>
          <a:ln/>
        </p:spPr>
        <p:txBody>
          <a:bodyPr wrap="none" lIns="0" tIns="0" rIns="0" bIns="0" rtlCol="0" anchor="t"/>
          <a:lstStyle/>
          <a:p>
            <a:pPr marL="0" indent="0" algn="l">
              <a:lnSpc>
                <a:spcPct val="104000"/>
              </a:lnSpc>
              <a:buNone/>
            </a:pPr>
            <a:r>
              <a:rPr lang="en-US" sz="1100" b="1" dirty="0">
                <a:solidFill>
                  <a:srgbClr val="272525"/>
                </a:solidFill>
                <a:latin typeface="Inter Bold" pitchFamily="34" charset="0"/>
                <a:ea typeface="Inter Bold" pitchFamily="34" charset="-122"/>
                <a:cs typeface="Inter Bold" pitchFamily="34" charset="-120"/>
              </a:rPr>
              <a:t>USAID &amp; UNDP</a:t>
            </a:r>
            <a:endParaRPr lang="en-US" sz="1100" dirty="0"/>
          </a:p>
        </p:txBody>
      </p:sp>
      <p:sp>
        <p:nvSpPr>
          <p:cNvPr id="9" name="Text 7"/>
          <p:cNvSpPr/>
          <p:nvPr/>
        </p:nvSpPr>
        <p:spPr>
          <a:xfrm>
            <a:off x="4747468" y="1897335"/>
            <a:ext cx="3810372"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Bashkëpunim i ngushtë në projekte të zhvillimit të qëndrueshëm, energjisë së rinovueshme dhe mbrojtjes mjedisore në Kosovë.</a:t>
            </a:r>
            <a:endParaRPr lang="en-US" sz="900" dirty="0"/>
          </a:p>
        </p:txBody>
      </p:sp>
      <p:sp>
        <p:nvSpPr>
          <p:cNvPr id="10" name="Shape 8"/>
          <p:cNvSpPr/>
          <p:nvPr/>
        </p:nvSpPr>
        <p:spPr>
          <a:xfrm>
            <a:off x="465162" y="2487811"/>
            <a:ext cx="4052292" cy="849511"/>
          </a:xfrm>
          <a:prstGeom prst="roundRect">
            <a:avLst>
              <a:gd name="adj" fmla="val 5750"/>
            </a:avLst>
          </a:prstGeom>
          <a:solidFill>
            <a:srgbClr val="DADBF1"/>
          </a:solidFill>
          <a:ln w="4763">
            <a:solidFill>
              <a:srgbClr val="C0C1D7"/>
            </a:solidFill>
            <a:prstDash val="solid"/>
          </a:ln>
        </p:spPr>
        <p:txBody>
          <a:bodyPr/>
          <a:lstStyle/>
          <a:p>
            <a:endParaRPr lang="en-US"/>
          </a:p>
        </p:txBody>
      </p:sp>
      <p:sp>
        <p:nvSpPr>
          <p:cNvPr id="11" name="Text 9"/>
          <p:cNvSpPr/>
          <p:nvPr/>
        </p:nvSpPr>
        <p:spPr>
          <a:xfrm>
            <a:off x="586160" y="2608808"/>
            <a:ext cx="1674168" cy="181645"/>
          </a:xfrm>
          <a:prstGeom prst="rect">
            <a:avLst/>
          </a:prstGeom>
          <a:noFill/>
          <a:ln/>
        </p:spPr>
        <p:txBody>
          <a:bodyPr wrap="none" lIns="0" tIns="0" rIns="0" bIns="0" rtlCol="0" anchor="t"/>
          <a:lstStyle/>
          <a:p>
            <a:pPr marL="0" indent="0" algn="l">
              <a:lnSpc>
                <a:spcPct val="104000"/>
              </a:lnSpc>
              <a:buNone/>
            </a:pPr>
            <a:r>
              <a:rPr lang="en-US" sz="1100" b="1" dirty="0">
                <a:solidFill>
                  <a:srgbClr val="272525"/>
                </a:solidFill>
                <a:latin typeface="Inter Bold" pitchFamily="34" charset="0"/>
                <a:ea typeface="Inter Bold" pitchFamily="34" charset="-122"/>
                <a:cs typeface="Inter Bold" pitchFamily="34" charset="-120"/>
              </a:rPr>
              <a:t>Zyra e BE-së në Kosovë</a:t>
            </a:r>
            <a:endParaRPr lang="en-US" sz="1100" dirty="0"/>
          </a:p>
        </p:txBody>
      </p:sp>
      <p:sp>
        <p:nvSpPr>
          <p:cNvPr id="12" name="Text 10"/>
          <p:cNvSpPr/>
          <p:nvPr/>
        </p:nvSpPr>
        <p:spPr>
          <a:xfrm>
            <a:off x="586160" y="2855863"/>
            <a:ext cx="3810298"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Partneritet strategjik në projekte të financuara nga Bashkimi Europian për tranzicionin energjetik dhe qëndrueshmërinë mjedisore.</a:t>
            </a:r>
            <a:endParaRPr lang="en-US" sz="900" dirty="0"/>
          </a:p>
        </p:txBody>
      </p:sp>
      <p:sp>
        <p:nvSpPr>
          <p:cNvPr id="13" name="Shape 11"/>
          <p:cNvSpPr/>
          <p:nvPr/>
        </p:nvSpPr>
        <p:spPr>
          <a:xfrm>
            <a:off x="4626471" y="2487811"/>
            <a:ext cx="4052367" cy="849511"/>
          </a:xfrm>
          <a:prstGeom prst="roundRect">
            <a:avLst>
              <a:gd name="adj" fmla="val 5750"/>
            </a:avLst>
          </a:prstGeom>
          <a:solidFill>
            <a:srgbClr val="DADBF1"/>
          </a:solidFill>
          <a:ln w="4763">
            <a:solidFill>
              <a:srgbClr val="C0C1D7"/>
            </a:solidFill>
            <a:prstDash val="solid"/>
          </a:ln>
        </p:spPr>
        <p:txBody>
          <a:bodyPr/>
          <a:lstStyle/>
          <a:p>
            <a:endParaRPr lang="en-US"/>
          </a:p>
        </p:txBody>
      </p:sp>
      <p:sp>
        <p:nvSpPr>
          <p:cNvPr id="14" name="Text 12"/>
          <p:cNvSpPr/>
          <p:nvPr/>
        </p:nvSpPr>
        <p:spPr>
          <a:xfrm>
            <a:off x="4747468" y="2608808"/>
            <a:ext cx="2836143" cy="181645"/>
          </a:xfrm>
          <a:prstGeom prst="rect">
            <a:avLst/>
          </a:prstGeom>
          <a:noFill/>
          <a:ln/>
        </p:spPr>
        <p:txBody>
          <a:bodyPr wrap="none" lIns="0" tIns="0" rIns="0" bIns="0" rtlCol="0" anchor="t"/>
          <a:lstStyle/>
          <a:p>
            <a:pPr marL="0" indent="0" algn="l">
              <a:lnSpc>
                <a:spcPct val="104000"/>
              </a:lnSpc>
              <a:buNone/>
            </a:pPr>
            <a:r>
              <a:rPr lang="en-US" sz="1100" b="1" dirty="0">
                <a:solidFill>
                  <a:srgbClr val="272525"/>
                </a:solidFill>
                <a:latin typeface="Inter Bold" pitchFamily="34" charset="0"/>
                <a:ea typeface="Inter Bold" pitchFamily="34" charset="-122"/>
                <a:cs typeface="Inter Bold" pitchFamily="34" charset="-120"/>
              </a:rPr>
              <a:t>Green for Growth Fund &amp; ProCredit Bank</a:t>
            </a:r>
            <a:endParaRPr lang="en-US" sz="1100" dirty="0"/>
          </a:p>
        </p:txBody>
      </p:sp>
      <p:sp>
        <p:nvSpPr>
          <p:cNvPr id="15" name="Text 13"/>
          <p:cNvSpPr/>
          <p:nvPr/>
        </p:nvSpPr>
        <p:spPr>
          <a:xfrm>
            <a:off x="4747468" y="2855863"/>
            <a:ext cx="3810372"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72525"/>
                </a:solidFill>
                <a:latin typeface="Inter" pitchFamily="34" charset="0"/>
                <a:ea typeface="Inter" pitchFamily="34" charset="-122"/>
                <a:cs typeface="Inter" pitchFamily="34" charset="-120"/>
              </a:rPr>
              <a:t>Projekte të përbashkëta për financimin dhe zbatimin e zgjidhjeve të </a:t>
            </a:r>
            <a:r>
              <a:rPr lang="en-US" sz="900" dirty="0" err="1">
                <a:solidFill>
                  <a:srgbClr val="272525"/>
                </a:solidFill>
                <a:latin typeface="Inter" pitchFamily="34" charset="0"/>
                <a:ea typeface="Inter" pitchFamily="34" charset="-122"/>
                <a:cs typeface="Inter" pitchFamily="34" charset="-120"/>
              </a:rPr>
              <a:t>energjisë</a:t>
            </a:r>
            <a:r>
              <a:rPr lang="en-US" sz="900" dirty="0">
                <a:solidFill>
                  <a:srgbClr val="272525"/>
                </a:solidFill>
                <a:latin typeface="Inter" pitchFamily="34" charset="0"/>
                <a:ea typeface="Inter" pitchFamily="34" charset="-122"/>
                <a:cs typeface="Inter" pitchFamily="34" charset="-120"/>
              </a:rPr>
              <a:t> </a:t>
            </a:r>
            <a:r>
              <a:rPr lang="en-US" sz="900" dirty="0" err="1">
                <a:solidFill>
                  <a:srgbClr val="272525"/>
                </a:solidFill>
                <a:latin typeface="Inter" pitchFamily="34" charset="0"/>
                <a:ea typeface="Inter" pitchFamily="34" charset="-122"/>
                <a:cs typeface="Inter" pitchFamily="34" charset="-120"/>
              </a:rPr>
              <a:t>solare</a:t>
            </a:r>
            <a:r>
              <a:rPr lang="en-US" sz="900" dirty="0">
                <a:solidFill>
                  <a:srgbClr val="272525"/>
                </a:solidFill>
                <a:latin typeface="Inter" pitchFamily="34" charset="0"/>
                <a:ea typeface="Inter" pitchFamily="34" charset="-122"/>
                <a:cs typeface="Inter" pitchFamily="34" charset="-120"/>
              </a:rPr>
              <a:t> për NVM-të dhe sektorin privat.</a:t>
            </a:r>
            <a:endParaRPr lang="en-US" sz="900" dirty="0"/>
          </a:p>
        </p:txBody>
      </p:sp>
      <p:sp>
        <p:nvSpPr>
          <p:cNvPr id="16" name="Text 14"/>
          <p:cNvSpPr/>
          <p:nvPr/>
        </p:nvSpPr>
        <p:spPr>
          <a:xfrm>
            <a:off x="465162" y="3568973"/>
            <a:ext cx="1910804" cy="181645"/>
          </a:xfrm>
          <a:prstGeom prst="rect">
            <a:avLst/>
          </a:prstGeom>
          <a:noFill/>
          <a:ln/>
        </p:spPr>
        <p:txBody>
          <a:bodyPr wrap="none" lIns="0" tIns="0" rIns="0" bIns="0" rtlCol="0" anchor="t"/>
          <a:lstStyle/>
          <a:p>
            <a:pPr marL="0" indent="0" algn="l">
              <a:lnSpc>
                <a:spcPct val="104000"/>
              </a:lnSpc>
              <a:buNone/>
            </a:pPr>
            <a:r>
              <a:rPr lang="en-US" sz="1100" b="1" dirty="0">
                <a:solidFill>
                  <a:srgbClr val="000000"/>
                </a:solidFill>
                <a:latin typeface="Inter Bold" pitchFamily="34" charset="0"/>
                <a:ea typeface="Inter Bold" pitchFamily="34" charset="-122"/>
                <a:cs typeface="Inter Bold" pitchFamily="34" charset="-120"/>
              </a:rPr>
              <a:t>Na Kontaktoni</a:t>
            </a:r>
            <a:endParaRPr lang="en-US" sz="1100" dirty="0"/>
          </a:p>
        </p:txBody>
      </p:sp>
      <p:sp>
        <p:nvSpPr>
          <p:cNvPr id="17" name="Text 15"/>
          <p:cNvSpPr/>
          <p:nvPr/>
        </p:nvSpPr>
        <p:spPr>
          <a:xfrm>
            <a:off x="465162" y="3859634"/>
            <a:ext cx="4814739" cy="720923"/>
          </a:xfrm>
          <a:prstGeom prst="rect">
            <a:avLst/>
          </a:prstGeom>
          <a:noFill/>
          <a:ln/>
        </p:spPr>
        <p:txBody>
          <a:bodyPr wrap="square" lIns="0" tIns="0" rIns="0" bIns="0" rtlCol="0" anchor="t">
            <a:normAutofit/>
          </a:bodyPr>
          <a:lstStyle/>
          <a:p>
            <a:pPr marL="0" indent="0" algn="l">
              <a:lnSpc>
                <a:spcPct val="129000"/>
              </a:lnSpc>
              <a:buNone/>
            </a:pPr>
            <a:r>
              <a:rPr lang="en-US" sz="900" b="1" dirty="0">
                <a:solidFill>
                  <a:srgbClr val="272525"/>
                </a:solidFill>
                <a:latin typeface="Inter" pitchFamily="34" charset="0"/>
                <a:ea typeface="Inter" pitchFamily="34" charset="-122"/>
                <a:cs typeface="Inter" pitchFamily="34" charset="-120"/>
              </a:rPr>
              <a:t>Adresa:</a:t>
            </a:r>
            <a:r>
              <a:rPr lang="en-US" sz="900" dirty="0">
                <a:solidFill>
                  <a:srgbClr val="272525"/>
                </a:solidFill>
                <a:latin typeface="Inter" pitchFamily="34" charset="0"/>
                <a:ea typeface="Inter" pitchFamily="34" charset="-122"/>
                <a:cs typeface="Inter" pitchFamily="34" charset="-120"/>
              </a:rPr>
              <a:t> Rr. Mbreti Genc p.n. 10000 Prishtinë, Kosovë</a:t>
            </a:r>
            <a:endParaRPr lang="en-US" sz="900" dirty="0"/>
          </a:p>
          <a:p>
            <a:pPr marL="0" indent="0" algn="l">
              <a:lnSpc>
                <a:spcPct val="129000"/>
              </a:lnSpc>
              <a:buNone/>
            </a:pPr>
            <a:r>
              <a:rPr lang="en-US" sz="900" b="1" dirty="0">
                <a:solidFill>
                  <a:srgbClr val="272525"/>
                </a:solidFill>
                <a:latin typeface="Inter" pitchFamily="34" charset="0"/>
                <a:ea typeface="Inter" pitchFamily="34" charset="-122"/>
                <a:cs typeface="Inter" pitchFamily="34" charset="-120"/>
              </a:rPr>
              <a:t>Tel:</a:t>
            </a:r>
            <a:r>
              <a:rPr lang="en-US" sz="900" dirty="0">
                <a:solidFill>
                  <a:srgbClr val="272525"/>
                </a:solidFill>
                <a:latin typeface="Inter" pitchFamily="34" charset="0"/>
                <a:ea typeface="Inter" pitchFamily="34" charset="-122"/>
                <a:cs typeface="Inter" pitchFamily="34" charset="-120"/>
              </a:rPr>
              <a:t> +383 (0) 38 748 822 | </a:t>
            </a:r>
            <a:r>
              <a:rPr lang="en-US" sz="900" b="1" dirty="0">
                <a:solidFill>
                  <a:srgbClr val="272525"/>
                </a:solidFill>
                <a:latin typeface="Inter" pitchFamily="34" charset="0"/>
                <a:ea typeface="Inter" pitchFamily="34" charset="-122"/>
                <a:cs typeface="Inter" pitchFamily="34" charset="-120"/>
              </a:rPr>
              <a:t>Mob:</a:t>
            </a:r>
            <a:r>
              <a:rPr lang="en-US" sz="900" dirty="0">
                <a:solidFill>
                  <a:srgbClr val="272525"/>
                </a:solidFill>
                <a:latin typeface="Inter" pitchFamily="34" charset="0"/>
                <a:ea typeface="Inter" pitchFamily="34" charset="-122"/>
                <a:cs typeface="Inter" pitchFamily="34" charset="-120"/>
              </a:rPr>
              <a:t> +383 (0) 49 875 100</a:t>
            </a:r>
            <a:endParaRPr lang="en-US" sz="900" dirty="0"/>
          </a:p>
          <a:p>
            <a:pPr marL="0" indent="0" algn="l">
              <a:lnSpc>
                <a:spcPct val="129000"/>
              </a:lnSpc>
              <a:buNone/>
            </a:pPr>
            <a:r>
              <a:rPr lang="en-US" sz="900" b="1" dirty="0">
                <a:solidFill>
                  <a:srgbClr val="272525"/>
                </a:solidFill>
                <a:latin typeface="Inter" pitchFamily="34" charset="0"/>
                <a:ea typeface="Inter" pitchFamily="34" charset="-122"/>
                <a:cs typeface="Inter" pitchFamily="34" charset="-120"/>
              </a:rPr>
              <a:t>Email:</a:t>
            </a:r>
            <a:r>
              <a:rPr lang="en-US" sz="900" dirty="0">
                <a:solidFill>
                  <a:srgbClr val="272525"/>
                </a:solidFill>
                <a:latin typeface="Inter" pitchFamily="34" charset="0"/>
                <a:ea typeface="Inter" pitchFamily="34" charset="-122"/>
                <a:cs typeface="Inter" pitchFamily="34" charset="-120"/>
              </a:rPr>
              <a:t> </a:t>
            </a:r>
            <a:r>
              <a:rPr lang="en-US" sz="900" u="sng" dirty="0">
                <a:solidFill>
                  <a:srgbClr val="4950BC"/>
                </a:solidFill>
                <a:latin typeface="Inter" pitchFamily="34" charset="0"/>
                <a:ea typeface="Inter" pitchFamily="34" charset="-122"/>
                <a:cs typeface="Inter" pitchFamily="34" charset="-120"/>
                <a:hlinkClick r:id="rId3">
                  <a:extLst>
                    <a:ext uri="{A12FA001-AC4F-418D-AE19-62706E023703}">
                      <ahyp:hlinkClr xmlns:ahyp="http://schemas.microsoft.com/office/drawing/2018/hyperlinkcolor" val="tx"/>
                    </a:ext>
                  </a:extLst>
                </a:hlinkClick>
              </a:rPr>
              <a:t>info@get-ks.com</a:t>
            </a:r>
            <a:r>
              <a:rPr lang="en-US" sz="900" dirty="0">
                <a:solidFill>
                  <a:srgbClr val="272525"/>
                </a:solidFill>
                <a:latin typeface="Inter" pitchFamily="34" charset="0"/>
                <a:ea typeface="Inter" pitchFamily="34" charset="-122"/>
                <a:cs typeface="Inter" pitchFamily="34" charset="-120"/>
              </a:rPr>
              <a:t> / </a:t>
            </a:r>
            <a:r>
              <a:rPr lang="en-US" sz="900" u="sng" dirty="0">
                <a:solidFill>
                  <a:srgbClr val="4950BC"/>
                </a:solidFill>
                <a:latin typeface="Inter" pitchFamily="34" charset="0"/>
                <a:ea typeface="Inter" pitchFamily="34" charset="-122"/>
                <a:cs typeface="Inter" pitchFamily="34" charset="-120"/>
                <a:hlinkClick r:id="rId4">
                  <a:extLst>
                    <a:ext uri="{A12FA001-AC4F-418D-AE19-62706E023703}">
                      <ahyp:hlinkClr xmlns:ahyp="http://schemas.microsoft.com/office/drawing/2018/hyperlinkcolor" val="tx"/>
                    </a:ext>
                  </a:extLst>
                </a:hlinkClick>
              </a:rPr>
              <a:t>visar.kelmendi@get-ks.com</a:t>
            </a:r>
            <a:r>
              <a:rPr lang="en-US" sz="900" b="1" dirty="0">
                <a:solidFill>
                  <a:srgbClr val="272525"/>
                </a:solidFill>
                <a:latin typeface="Inter" pitchFamily="34" charset="0"/>
                <a:ea typeface="Inter" pitchFamily="34" charset="-122"/>
                <a:cs typeface="Inter" pitchFamily="34" charset="-120"/>
              </a:rPr>
              <a:t>Web:</a:t>
            </a:r>
            <a:r>
              <a:rPr lang="en-US" sz="900" dirty="0">
                <a:solidFill>
                  <a:srgbClr val="272525"/>
                </a:solidFill>
                <a:latin typeface="Inter" pitchFamily="34" charset="0"/>
                <a:ea typeface="Inter" pitchFamily="34" charset="-122"/>
                <a:cs typeface="Inter" pitchFamily="34" charset="-120"/>
              </a:rPr>
              <a:t> </a:t>
            </a:r>
            <a:r>
              <a:rPr lang="en-US" sz="900" u="sng" dirty="0">
                <a:solidFill>
                  <a:srgbClr val="4950BC"/>
                </a:solidFill>
                <a:latin typeface="Inter" pitchFamily="34" charset="0"/>
                <a:ea typeface="Inter" pitchFamily="34" charset="-122"/>
                <a:cs typeface="Inter" pitchFamily="34" charset="-120"/>
                <a:hlinkClick r:id="rId5">
                  <a:extLst>
                    <a:ext uri="{A12FA001-AC4F-418D-AE19-62706E023703}">
                      <ahyp:hlinkClr xmlns:ahyp="http://schemas.microsoft.com/office/drawing/2018/hyperlinkcolor" val="tx"/>
                    </a:ext>
                  </a:extLst>
                </a:hlinkClick>
              </a:rPr>
              <a:t>www.get-ks.com</a:t>
            </a:r>
            <a:endParaRPr lang="en-US" sz="900" dirty="0"/>
          </a:p>
        </p:txBody>
      </p:sp>
      <p:sp>
        <p:nvSpPr>
          <p:cNvPr id="18" name="Shape 16"/>
          <p:cNvSpPr/>
          <p:nvPr/>
        </p:nvSpPr>
        <p:spPr>
          <a:xfrm>
            <a:off x="5484614" y="3459956"/>
            <a:ext cx="3282702" cy="1218679"/>
          </a:xfrm>
          <a:prstGeom prst="roundRect">
            <a:avLst>
              <a:gd name="adj" fmla="val 6871"/>
            </a:avLst>
          </a:prstGeom>
          <a:solidFill>
            <a:srgbClr val="4950BC"/>
          </a:solidFill>
          <a:ln/>
        </p:spPr>
        <p:txBody>
          <a:bodyPr/>
          <a:lstStyle/>
          <a:p>
            <a:endParaRPr lang="en-US"/>
          </a:p>
        </p:txBody>
      </p:sp>
      <p:sp>
        <p:nvSpPr>
          <p:cNvPr id="19" name="Text 17"/>
          <p:cNvSpPr/>
          <p:nvPr/>
        </p:nvSpPr>
        <p:spPr>
          <a:xfrm>
            <a:off x="5600849" y="3568973"/>
            <a:ext cx="1910804" cy="181645"/>
          </a:xfrm>
          <a:prstGeom prst="rect">
            <a:avLst/>
          </a:prstGeom>
          <a:noFill/>
          <a:ln/>
        </p:spPr>
        <p:txBody>
          <a:bodyPr wrap="none" lIns="0" tIns="0" rIns="0" bIns="0" rtlCol="0" anchor="t"/>
          <a:lstStyle/>
          <a:p>
            <a:pPr marL="0" indent="0" algn="l">
              <a:lnSpc>
                <a:spcPct val="104000"/>
              </a:lnSpc>
              <a:buNone/>
            </a:pPr>
            <a:r>
              <a:rPr lang="en-US" sz="1100" b="1" dirty="0">
                <a:solidFill>
                  <a:srgbClr val="FFFFFF"/>
                </a:solidFill>
                <a:latin typeface="Inter Bold" pitchFamily="34" charset="0"/>
                <a:ea typeface="Inter Bold" pitchFamily="34" charset="-122"/>
                <a:cs typeface="Inter Bold" pitchFamily="34" charset="-120"/>
              </a:rPr>
              <a:t>Rrjetet Sociale</a:t>
            </a:r>
            <a:endParaRPr lang="en-US" sz="1100" dirty="0"/>
          </a:p>
        </p:txBody>
      </p:sp>
      <p:sp>
        <p:nvSpPr>
          <p:cNvPr id="20" name="Text 18"/>
          <p:cNvSpPr/>
          <p:nvPr/>
        </p:nvSpPr>
        <p:spPr>
          <a:xfrm>
            <a:off x="5600849" y="3859634"/>
            <a:ext cx="3050232" cy="360462"/>
          </a:xfrm>
          <a:prstGeom prst="rect">
            <a:avLst/>
          </a:prstGeom>
          <a:noFill/>
          <a:ln/>
        </p:spPr>
        <p:txBody>
          <a:bodyPr wrap="square" lIns="0" tIns="0" rIns="0" bIns="0" rtlCol="0" anchor="t">
            <a:normAutofit/>
          </a:bodyPr>
          <a:lstStyle/>
          <a:p>
            <a:pPr marL="0" indent="0" algn="l">
              <a:lnSpc>
                <a:spcPct val="129000"/>
              </a:lnSpc>
              <a:buNone/>
            </a:pPr>
            <a:r>
              <a:rPr lang="en-US" sz="900" u="sng" dirty="0">
                <a:solidFill>
                  <a:srgbClr val="FFFFFF"/>
                </a:solidFill>
                <a:latin typeface="Inter" pitchFamily="34" charset="0"/>
                <a:ea typeface="Inter" pitchFamily="34" charset="-122"/>
                <a:cs typeface="Inter" pitchFamily="34" charset="-120"/>
                <a:hlinkClick r:id="rId6">
                  <a:extLst>
                    <a:ext uri="{A12FA001-AC4F-418D-AE19-62706E023703}">
                      <ahyp:hlinkClr xmlns:ahyp="http://schemas.microsoft.com/office/drawing/2018/hyperlinkcolor" val="tx"/>
                    </a:ext>
                  </a:extLst>
                </a:hlinkClick>
              </a:rPr>
              <a:t>Facebook: GET Green Energy</a:t>
            </a:r>
            <a:r>
              <a:rPr lang="en-US" sz="900" u="sng" dirty="0">
                <a:solidFill>
                  <a:srgbClr val="FFFFFF"/>
                </a:solidFill>
                <a:latin typeface="Inter" pitchFamily="34" charset="0"/>
                <a:ea typeface="Inter" pitchFamily="34" charset="-122"/>
                <a:cs typeface="Inter" pitchFamily="34" charset="-120"/>
                <a:hlinkClick r:id="rId7">
                  <a:extLst>
                    <a:ext uri="{A12FA001-AC4F-418D-AE19-62706E023703}">
                      <ahyp:hlinkClr xmlns:ahyp="http://schemas.microsoft.com/office/drawing/2018/hyperlinkcolor" val="tx"/>
                    </a:ext>
                  </a:extLst>
                </a:hlinkClick>
              </a:rPr>
              <a:t>Instagram: @getgreenpower</a:t>
            </a:r>
            <a:endParaRPr lang="en-US" sz="900" dirty="0"/>
          </a:p>
        </p:txBody>
      </p:sp>
      <p:pic>
        <p:nvPicPr>
          <p:cNvPr id="21" name="Image 105">
            <a:extLst>
              <a:ext uri="{FF2B5EF4-FFF2-40B4-BE49-F238E27FC236}">
                <a16:creationId xmlns:a16="http://schemas.microsoft.com/office/drawing/2014/main" id="{A6CA6CE3-84BE-FEEF-7695-6C8D08A38F2E}"/>
              </a:ext>
            </a:extLst>
          </p:cNvPr>
          <p:cNvPicPr>
            <a:picLocks/>
          </p:cNvPicPr>
          <p:nvPr/>
        </p:nvPicPr>
        <p:blipFill>
          <a:blip r:embed="rId8" cstate="print"/>
          <a:stretch>
            <a:fillRect/>
          </a:stretch>
        </p:blipFill>
        <p:spPr>
          <a:xfrm>
            <a:off x="8570476" y="4789884"/>
            <a:ext cx="426568" cy="25550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470</Words>
  <Application>Microsoft Office PowerPoint</Application>
  <PresentationFormat>On-screen Show (16:9)</PresentationFormat>
  <Paragraphs>31</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Inter</vt:lpstr>
      <vt:lpstr>Inter Bold</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Eliesa Mavraj</cp:lastModifiedBy>
  <cp:revision>3</cp:revision>
  <dcterms:created xsi:type="dcterms:W3CDTF">2026-06-01T11:44:55Z</dcterms:created>
  <dcterms:modified xsi:type="dcterms:W3CDTF">2026-06-02T14:22:11Z</dcterms:modified>
</cp:coreProperties>
</file>