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5"/>
  </p:notesMasterIdLst>
  <p:sldIdLst>
    <p:sldId id="256" r:id="rId2"/>
    <p:sldId id="257" r:id="rId3"/>
    <p:sldId id="258" r:id="rId4"/>
  </p:sldIdLst>
  <p:sldSz cx="9144000" cy="5143500" type="screen16x9"/>
  <p:notesSz cx="5143500" cy="9144000"/>
  <p:embeddedFontLst>
    <p:embeddedFont>
      <p:font typeface="Inter" panose="020B0604020202020204" charset="0"/>
      <p:regular r:id="rId6"/>
    </p:embeddedFont>
    <p:embeddedFont>
      <p:font typeface="Inter Bold" panose="020B0604020202020204" charset="0"/>
      <p:regular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09" d="100"/>
          <a:sy n="109" d="100"/>
        </p:scale>
        <p:origin x="706"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2.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tableStyles" Target="tableStyles.xml"/><Relationship Id="rId5" Type="http://schemas.openxmlformats.org/officeDocument/2006/relationships/notesMaster" Target="notesMasters/notesMaster1.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9641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a:p>
        </p:txBody>
      </p:sp>
      <p:sp>
        <p:nvSpPr>
          <p:cNvPr id="3" name="Shape 1"/>
          <p:cNvSpPr/>
          <p:nvPr/>
        </p:nvSpPr>
        <p:spPr>
          <a:xfrm>
            <a:off x="0" y="0"/>
            <a:ext cx="9144000" cy="5143500"/>
          </a:xfrm>
          <a:prstGeom prst="rect">
            <a:avLst/>
          </a:prstGeom>
          <a:solidFill>
            <a:srgbClr val="FFFFFF"/>
          </a:solidFill>
          <a:ln/>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sv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5.jpe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sv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2.svg"/><Relationship Id="rId5" Type="http://schemas.openxmlformats.org/officeDocument/2006/relationships/image" Target="../media/image11.svg"/><Relationship Id="rId4" Type="http://schemas.openxmlformats.org/officeDocument/2006/relationships/image" Target="../media/image10.svg"/><Relationship Id="rId9"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429000" cy="5143500"/>
          </a:xfrm>
          <a:prstGeom prst="rect">
            <a:avLst/>
          </a:prstGeom>
        </p:spPr>
      </p:pic>
      <p:sp>
        <p:nvSpPr>
          <p:cNvPr id="3" name="Text 0"/>
          <p:cNvSpPr/>
          <p:nvPr/>
        </p:nvSpPr>
        <p:spPr>
          <a:xfrm>
            <a:off x="4507334" y="1743001"/>
            <a:ext cx="3329732" cy="387548"/>
          </a:xfrm>
          <a:prstGeom prst="rect">
            <a:avLst/>
          </a:prstGeom>
          <a:noFill/>
          <a:ln/>
        </p:spPr>
        <p:txBody>
          <a:bodyPr wrap="none" lIns="0" tIns="0" rIns="0" bIns="0" rtlCol="0" anchor="t"/>
          <a:lstStyle/>
          <a:p>
            <a:pPr marL="0" indent="0" algn="ctr">
              <a:lnSpc>
                <a:spcPct val="104000"/>
              </a:lnSpc>
              <a:buNone/>
            </a:pPr>
            <a:r>
              <a:rPr lang="en-US" sz="2400" b="1" dirty="0">
                <a:solidFill>
                  <a:srgbClr val="000000"/>
                </a:solidFill>
                <a:latin typeface="Inter Bold" pitchFamily="34" charset="0"/>
                <a:ea typeface="Inter Bold" pitchFamily="34" charset="-122"/>
                <a:cs typeface="Inter Bold" pitchFamily="34" charset="-120"/>
              </a:rPr>
              <a:t>Hotas Solar</a:t>
            </a:r>
            <a:endParaRPr lang="en-US" sz="2400" dirty="0"/>
          </a:p>
        </p:txBody>
      </p:sp>
      <p:sp>
        <p:nvSpPr>
          <p:cNvPr id="4" name="Text 1"/>
          <p:cNvSpPr/>
          <p:nvPr/>
        </p:nvSpPr>
        <p:spPr>
          <a:xfrm>
            <a:off x="3925119" y="2316584"/>
            <a:ext cx="4722763" cy="396925"/>
          </a:xfrm>
          <a:prstGeom prst="rect">
            <a:avLst/>
          </a:prstGeom>
          <a:noFill/>
          <a:ln/>
        </p:spPr>
        <p:txBody>
          <a:bodyPr wrap="square" lIns="0" tIns="0" rIns="0" bIns="0" rtlCol="0" anchor="t">
            <a:normAutofit/>
          </a:bodyPr>
          <a:lstStyle/>
          <a:p>
            <a:pPr marL="0" indent="0" algn="ctr">
              <a:lnSpc>
                <a:spcPct val="133000"/>
              </a:lnSpc>
              <a:buNone/>
            </a:pPr>
            <a:r>
              <a:rPr lang="en-US" sz="950" i="1" dirty="0">
                <a:solidFill>
                  <a:srgbClr val="272525"/>
                </a:solidFill>
                <a:latin typeface="Inter" pitchFamily="34" charset="0"/>
                <a:ea typeface="Inter" pitchFamily="34" charset="-122"/>
                <a:cs typeface="Inter" pitchFamily="34" charset="-120"/>
              </a:rPr>
              <a:t>Zgjidhje inovative fotovoltaike për sektorin rezidencial dhe komercial — me origjinë gjermane, me vizion të qëndrueshëm.</a:t>
            </a:r>
            <a:endParaRPr lang="en-US" sz="950" dirty="0"/>
          </a:p>
        </p:txBody>
      </p:sp>
      <p:sp>
        <p:nvSpPr>
          <p:cNvPr id="5" name="Shape 2"/>
          <p:cNvSpPr/>
          <p:nvPr/>
        </p:nvSpPr>
        <p:spPr>
          <a:xfrm>
            <a:off x="4578772" y="2857798"/>
            <a:ext cx="1554287" cy="233214"/>
          </a:xfrm>
          <a:prstGeom prst="roundRect">
            <a:avLst>
              <a:gd name="adj" fmla="val 17872"/>
            </a:avLst>
          </a:prstGeom>
          <a:solidFill>
            <a:srgbClr val="DADBF1"/>
          </a:solidFill>
          <a:ln/>
        </p:spPr>
        <p:txBody>
          <a:bodyPr/>
          <a:lstStyle/>
          <a:p>
            <a:endParaRPr lang="en-US"/>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53186" y="2924770"/>
            <a:ext cx="99194" cy="99194"/>
          </a:xfrm>
          <a:prstGeom prst="rect">
            <a:avLst/>
          </a:prstGeom>
        </p:spPr>
      </p:pic>
      <p:sp>
        <p:nvSpPr>
          <p:cNvPr id="7" name="Text 3"/>
          <p:cNvSpPr/>
          <p:nvPr/>
        </p:nvSpPr>
        <p:spPr>
          <a:xfrm>
            <a:off x="4801939" y="2895005"/>
            <a:ext cx="1713905" cy="158800"/>
          </a:xfrm>
          <a:prstGeom prst="rect">
            <a:avLst/>
          </a:prstGeom>
          <a:noFill/>
          <a:ln/>
        </p:spPr>
        <p:txBody>
          <a:bodyPr wrap="none" lIns="0" tIns="0" rIns="0" bIns="0" rtlCol="0" anchor="t"/>
          <a:lstStyle/>
          <a:p>
            <a:pPr marL="0" indent="0" algn="l">
              <a:lnSpc>
                <a:spcPct val="133000"/>
              </a:lnSpc>
              <a:buNone/>
            </a:pPr>
            <a:r>
              <a:rPr lang="en-US" sz="750" dirty="0">
                <a:solidFill>
                  <a:srgbClr val="272525"/>
                </a:solidFill>
                <a:latin typeface="Inter" pitchFamily="34" charset="0"/>
                <a:ea typeface="Inter" pitchFamily="34" charset="-122"/>
                <a:cs typeface="Inter" pitchFamily="34" charset="-120"/>
              </a:rPr>
              <a:t>ENERGJI E RINOVUESHME</a:t>
            </a:r>
            <a:endParaRPr lang="en-US" sz="750" dirty="0"/>
          </a:p>
        </p:txBody>
      </p:sp>
      <p:sp>
        <p:nvSpPr>
          <p:cNvPr id="8" name="Shape 4"/>
          <p:cNvSpPr/>
          <p:nvPr/>
        </p:nvSpPr>
        <p:spPr>
          <a:xfrm>
            <a:off x="6195045" y="2853035"/>
            <a:ext cx="1799183" cy="242739"/>
          </a:xfrm>
          <a:prstGeom prst="roundRect">
            <a:avLst>
              <a:gd name="adj" fmla="val 17171"/>
            </a:avLst>
          </a:prstGeom>
          <a:noFill/>
          <a:ln w="4763">
            <a:solidFill>
              <a:srgbClr val="4950BC"/>
            </a:solidFill>
            <a:prstDash val="solid"/>
          </a:ln>
        </p:spPr>
        <p:txBody>
          <a:bodyPr/>
          <a:lstStyle/>
          <a:p>
            <a:endParaRPr lang="en-US"/>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274222" y="2924770"/>
            <a:ext cx="99194" cy="99194"/>
          </a:xfrm>
          <a:prstGeom prst="rect">
            <a:avLst/>
          </a:prstGeom>
        </p:spPr>
      </p:pic>
      <p:sp>
        <p:nvSpPr>
          <p:cNvPr id="10" name="Text 5"/>
          <p:cNvSpPr/>
          <p:nvPr/>
        </p:nvSpPr>
        <p:spPr>
          <a:xfrm>
            <a:off x="6422975" y="2895005"/>
            <a:ext cx="1949276" cy="158800"/>
          </a:xfrm>
          <a:prstGeom prst="rect">
            <a:avLst/>
          </a:prstGeom>
          <a:noFill/>
          <a:ln/>
        </p:spPr>
        <p:txBody>
          <a:bodyPr wrap="none" lIns="0" tIns="0" rIns="0" bIns="0" rtlCol="0" anchor="t"/>
          <a:lstStyle/>
          <a:p>
            <a:pPr marL="0" indent="0" algn="l">
              <a:lnSpc>
                <a:spcPct val="133000"/>
              </a:lnSpc>
              <a:buNone/>
            </a:pPr>
            <a:r>
              <a:rPr lang="en-US" sz="750" dirty="0">
                <a:solidFill>
                  <a:srgbClr val="4950BC"/>
                </a:solidFill>
                <a:latin typeface="Inter" pitchFamily="34" charset="0"/>
                <a:ea typeface="Inter" pitchFamily="34" charset="-122"/>
                <a:cs typeface="Inter" pitchFamily="34" charset="-120"/>
              </a:rPr>
              <a:t>STANDARDE NDËRKOMBËTARE</a:t>
            </a:r>
            <a:endParaRPr lang="en-US" sz="750" dirty="0"/>
          </a:p>
        </p:txBody>
      </p:sp>
      <p:sp>
        <p:nvSpPr>
          <p:cNvPr id="11" name="Shape 6"/>
          <p:cNvSpPr/>
          <p:nvPr/>
        </p:nvSpPr>
        <p:spPr>
          <a:xfrm>
            <a:off x="5528370" y="3157761"/>
            <a:ext cx="1516261" cy="242739"/>
          </a:xfrm>
          <a:prstGeom prst="roundRect">
            <a:avLst>
              <a:gd name="adj" fmla="val 17171"/>
            </a:avLst>
          </a:prstGeom>
          <a:noFill/>
          <a:ln w="4763">
            <a:solidFill>
              <a:srgbClr val="4950BC"/>
            </a:solidFill>
            <a:prstDash val="solid"/>
          </a:ln>
        </p:spPr>
        <p:txBody>
          <a:bodyPr/>
          <a:lstStyle/>
          <a:p>
            <a:endParaRPr lang="en-US"/>
          </a:p>
        </p:txBody>
      </p:sp>
      <p:pic>
        <p:nvPicPr>
          <p:cNvPr id="1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607546" y="3229496"/>
            <a:ext cx="99194" cy="99194"/>
          </a:xfrm>
          <a:prstGeom prst="rect">
            <a:avLst/>
          </a:prstGeom>
        </p:spPr>
      </p:pic>
      <p:sp>
        <p:nvSpPr>
          <p:cNvPr id="13" name="Text 7"/>
          <p:cNvSpPr/>
          <p:nvPr/>
        </p:nvSpPr>
        <p:spPr>
          <a:xfrm>
            <a:off x="5756300" y="3199730"/>
            <a:ext cx="1666354" cy="158800"/>
          </a:xfrm>
          <a:prstGeom prst="rect">
            <a:avLst/>
          </a:prstGeom>
          <a:noFill/>
          <a:ln/>
        </p:spPr>
        <p:txBody>
          <a:bodyPr wrap="none" lIns="0" tIns="0" rIns="0" bIns="0" rtlCol="0" anchor="t"/>
          <a:lstStyle/>
          <a:p>
            <a:pPr marL="0" indent="0" algn="l">
              <a:lnSpc>
                <a:spcPct val="133000"/>
              </a:lnSpc>
              <a:buNone/>
            </a:pPr>
            <a:r>
              <a:rPr lang="en-US" sz="750" dirty="0">
                <a:solidFill>
                  <a:srgbClr val="4950BC"/>
                </a:solidFill>
                <a:latin typeface="Inter" pitchFamily="34" charset="0"/>
                <a:ea typeface="Inter" pitchFamily="34" charset="-122"/>
                <a:cs typeface="Inter" pitchFamily="34" charset="-120"/>
              </a:rPr>
              <a:t>CERTIFIKUAR &amp; I BESUAR</a:t>
            </a:r>
            <a:endParaRPr lang="en-US" sz="750" dirty="0"/>
          </a:p>
        </p:txBody>
      </p:sp>
      <p:pic>
        <p:nvPicPr>
          <p:cNvPr id="14" name="Picture 13">
            <a:extLst>
              <a:ext uri="{FF2B5EF4-FFF2-40B4-BE49-F238E27FC236}">
                <a16:creationId xmlns:a16="http://schemas.microsoft.com/office/drawing/2014/main" id="{8C156C27-539F-8159-E17C-FCCDB02F37E9}"/>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31710" b="31746"/>
          <a:stretch>
            <a:fillRect/>
          </a:stretch>
        </p:blipFill>
        <p:spPr bwMode="auto">
          <a:xfrm>
            <a:off x="5134211" y="92573"/>
            <a:ext cx="2121668" cy="775061"/>
          </a:xfrm>
          <a:prstGeom prst="rect">
            <a:avLst/>
          </a:prstGeom>
          <a:ln>
            <a:noFill/>
          </a:ln>
          <a:extLst>
            <a:ext uri="{53640926-AAD7-44D8-BBD7-CCE9431645EC}">
              <a14:shadowObscured xmlns:a14="http://schemas.microsoft.com/office/drawing/2010/main"/>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980182" y="281880"/>
            <a:ext cx="3833515" cy="284634"/>
          </a:xfrm>
          <a:prstGeom prst="rect">
            <a:avLst/>
          </a:prstGeom>
          <a:noFill/>
          <a:ln/>
        </p:spPr>
        <p:txBody>
          <a:bodyPr wrap="none" lIns="0" tIns="0" rIns="0" bIns="0" rtlCol="0" anchor="t"/>
          <a:lstStyle/>
          <a:p>
            <a:pPr marL="0" indent="0" algn="l">
              <a:lnSpc>
                <a:spcPct val="104000"/>
              </a:lnSpc>
              <a:buNone/>
            </a:pPr>
            <a:r>
              <a:rPr lang="en-US" sz="1750" b="1" dirty="0">
                <a:solidFill>
                  <a:srgbClr val="000000"/>
                </a:solidFill>
                <a:latin typeface="Inter Bold" pitchFamily="34" charset="0"/>
                <a:ea typeface="Inter Bold" pitchFamily="34" charset="-122"/>
                <a:cs typeface="Inter Bold" pitchFamily="34" charset="-120"/>
              </a:rPr>
              <a:t>Produktet dhe Shërbimet Tona</a:t>
            </a:r>
            <a:endParaRPr lang="en-US" sz="1750" dirty="0"/>
          </a:p>
        </p:txBody>
      </p:sp>
      <p:sp>
        <p:nvSpPr>
          <p:cNvPr id="3" name="Text 1"/>
          <p:cNvSpPr/>
          <p:nvPr/>
        </p:nvSpPr>
        <p:spPr>
          <a:xfrm>
            <a:off x="980182" y="700311"/>
            <a:ext cx="7183562" cy="379065"/>
          </a:xfrm>
          <a:prstGeom prst="rect">
            <a:avLst/>
          </a:prstGeom>
          <a:noFill/>
          <a:ln/>
        </p:spPr>
        <p:txBody>
          <a:bodyPr wrap="square" lIns="0" tIns="0" rIns="0" bIns="0" rtlCol="0" anchor="t">
            <a:normAutofit/>
          </a:bodyPr>
          <a:lstStyle/>
          <a:p>
            <a:pPr marL="0" indent="0" algn="l">
              <a:lnSpc>
                <a:spcPct val="116000"/>
              </a:lnSpc>
              <a:buNone/>
            </a:pPr>
            <a:r>
              <a:rPr lang="en-US" sz="700" dirty="0">
                <a:solidFill>
                  <a:srgbClr val="272525"/>
                </a:solidFill>
                <a:latin typeface="Inter" pitchFamily="34" charset="0"/>
                <a:ea typeface="Inter" pitchFamily="34" charset="-122"/>
                <a:cs typeface="Inter" pitchFamily="34" charset="-120"/>
              </a:rPr>
              <a:t>Hotas Solar ofron një gamë të gjerë produktesh dhe zgjidhjesh të energjisë së rinovueshme, të projektuara për të përmbushur nevojat e çdo familje dhe biznesi. Të gjitha produktet tona janë të certifikuara sipas standardeve ndërkombëtare të sigurisë dhe cilësisë, duke garantuar performancë të lartë dhe jetëgjatësi maksimale. Përveç produkteve, ofrojmë mbështetje teknike dhe konsulencë profesionale për instalimin optimal të sistemeve tuaja.</a:t>
            </a:r>
            <a:endParaRPr lang="en-US" sz="700" dirty="0"/>
          </a:p>
        </p:txBody>
      </p:sp>
      <p:pic>
        <p:nvPicPr>
          <p:cNvPr id="4" name="Image 0" descr="preencoded.png"/>
          <p:cNvPicPr>
            <a:picLocks noChangeAspect="1"/>
          </p:cNvPicPr>
          <p:nvPr/>
        </p:nvPicPr>
        <p:blipFill>
          <a:blip r:embed="rId3"/>
          <a:stretch>
            <a:fillRect/>
          </a:stretch>
        </p:blipFill>
        <p:spPr>
          <a:xfrm>
            <a:off x="980182" y="1154609"/>
            <a:ext cx="1683841" cy="1040681"/>
          </a:xfrm>
          <a:prstGeom prst="rect">
            <a:avLst/>
          </a:prstGeom>
        </p:spPr>
      </p:pic>
      <p:sp>
        <p:nvSpPr>
          <p:cNvPr id="5" name="Text 2"/>
          <p:cNvSpPr/>
          <p:nvPr/>
        </p:nvSpPr>
        <p:spPr>
          <a:xfrm>
            <a:off x="980182" y="2278856"/>
            <a:ext cx="2225427" cy="142280"/>
          </a:xfrm>
          <a:prstGeom prst="rect">
            <a:avLst/>
          </a:prstGeom>
          <a:noFill/>
          <a:ln/>
        </p:spPr>
        <p:txBody>
          <a:bodyPr wrap="none" lIns="0" tIns="0" rIns="0" bIns="0" rtlCol="0" anchor="t"/>
          <a:lstStyle/>
          <a:p>
            <a:pPr marL="0" indent="0" algn="l">
              <a:lnSpc>
                <a:spcPct val="104000"/>
              </a:lnSpc>
              <a:buNone/>
            </a:pPr>
            <a:r>
              <a:rPr lang="en-US" sz="850" b="1" dirty="0" err="1">
                <a:solidFill>
                  <a:srgbClr val="272525"/>
                </a:solidFill>
                <a:latin typeface="Inter Bold" pitchFamily="34" charset="0"/>
                <a:ea typeface="Inter Bold" pitchFamily="34" charset="-122"/>
                <a:cs typeface="Inter Bold" pitchFamily="34" charset="-120"/>
              </a:rPr>
              <a:t>Panele</a:t>
            </a:r>
            <a:r>
              <a:rPr lang="en-US" sz="850" b="1" dirty="0">
                <a:solidFill>
                  <a:srgbClr val="272525"/>
                </a:solidFill>
                <a:latin typeface="Inter Bold" pitchFamily="34" charset="0"/>
                <a:ea typeface="Inter Bold" pitchFamily="34" charset="-122"/>
                <a:cs typeface="Inter Bold" pitchFamily="34" charset="-120"/>
              </a:rPr>
              <a:t> Solare me Performancë të Lartë</a:t>
            </a:r>
            <a:endParaRPr lang="en-US" sz="850" dirty="0"/>
          </a:p>
        </p:txBody>
      </p:sp>
      <p:sp>
        <p:nvSpPr>
          <p:cNvPr id="6" name="Text 3"/>
          <p:cNvSpPr/>
          <p:nvPr/>
        </p:nvSpPr>
        <p:spPr>
          <a:xfrm>
            <a:off x="980182" y="2461245"/>
            <a:ext cx="2338760" cy="884486"/>
          </a:xfrm>
          <a:prstGeom prst="rect">
            <a:avLst/>
          </a:prstGeom>
          <a:noFill/>
          <a:ln/>
        </p:spPr>
        <p:txBody>
          <a:bodyPr wrap="square" lIns="0" tIns="0" rIns="0" bIns="0" rtlCol="0" anchor="t">
            <a:normAutofit/>
          </a:bodyPr>
          <a:lstStyle/>
          <a:p>
            <a:pPr marL="0" indent="0" algn="l">
              <a:lnSpc>
                <a:spcPct val="116000"/>
              </a:lnSpc>
              <a:buNone/>
            </a:pPr>
            <a:r>
              <a:rPr lang="en-US" sz="700" dirty="0">
                <a:solidFill>
                  <a:srgbClr val="272525"/>
                </a:solidFill>
                <a:latin typeface="Inter" pitchFamily="34" charset="0"/>
                <a:ea typeface="Inter" pitchFamily="34" charset="-122"/>
                <a:cs typeface="Inter" pitchFamily="34" charset="-120"/>
              </a:rPr>
              <a:t>Panelet </a:t>
            </a:r>
            <a:r>
              <a:rPr lang="en-US" sz="700" dirty="0" err="1">
                <a:solidFill>
                  <a:srgbClr val="272525"/>
                </a:solidFill>
                <a:latin typeface="Inter" pitchFamily="34" charset="0"/>
                <a:ea typeface="Inter" pitchFamily="34" charset="-122"/>
                <a:cs typeface="Inter" pitchFamily="34" charset="-120"/>
              </a:rPr>
              <a:t>tona</a:t>
            </a:r>
            <a:r>
              <a:rPr lang="en-US" sz="700" dirty="0">
                <a:solidFill>
                  <a:srgbClr val="272525"/>
                </a:solidFill>
                <a:latin typeface="Inter" pitchFamily="34" charset="0"/>
                <a:ea typeface="Inter" pitchFamily="34" charset="-122"/>
                <a:cs typeface="Inter" pitchFamily="34" charset="-120"/>
              </a:rPr>
              <a:t> </a:t>
            </a:r>
            <a:r>
              <a:rPr lang="en-US" sz="700" dirty="0" err="1">
                <a:solidFill>
                  <a:srgbClr val="272525"/>
                </a:solidFill>
                <a:latin typeface="Inter" pitchFamily="34" charset="0"/>
                <a:ea typeface="Inter" pitchFamily="34" charset="-122"/>
                <a:cs typeface="Inter" pitchFamily="34" charset="-120"/>
              </a:rPr>
              <a:t>solare</a:t>
            </a:r>
            <a:r>
              <a:rPr lang="en-US" sz="700" dirty="0">
                <a:solidFill>
                  <a:srgbClr val="272525"/>
                </a:solidFill>
                <a:latin typeface="Inter" pitchFamily="34" charset="0"/>
                <a:ea typeface="Inter" pitchFamily="34" charset="-122"/>
                <a:cs typeface="Inter" pitchFamily="34" charset="-120"/>
              </a:rPr>
              <a:t> janë prodhuar sipas standardeve gjermane të cilësisë dhe ofrojnë efikasitet maksimal në konvertimin e </a:t>
            </a:r>
            <a:r>
              <a:rPr lang="en-US" sz="700" dirty="0" err="1">
                <a:solidFill>
                  <a:srgbClr val="272525"/>
                </a:solidFill>
                <a:latin typeface="Inter" pitchFamily="34" charset="0"/>
                <a:ea typeface="Inter" pitchFamily="34" charset="-122"/>
                <a:cs typeface="Inter" pitchFamily="34" charset="-120"/>
              </a:rPr>
              <a:t>energjisë</a:t>
            </a:r>
            <a:r>
              <a:rPr lang="en-US" sz="700" dirty="0">
                <a:solidFill>
                  <a:srgbClr val="272525"/>
                </a:solidFill>
                <a:latin typeface="Inter" pitchFamily="34" charset="0"/>
                <a:ea typeface="Inter" pitchFamily="34" charset="-122"/>
                <a:cs typeface="Inter" pitchFamily="34" charset="-120"/>
              </a:rPr>
              <a:t> </a:t>
            </a:r>
            <a:r>
              <a:rPr lang="en-US" sz="700" dirty="0" err="1">
                <a:solidFill>
                  <a:srgbClr val="272525"/>
                </a:solidFill>
                <a:latin typeface="Inter" pitchFamily="34" charset="0"/>
                <a:ea typeface="Inter" pitchFamily="34" charset="-122"/>
                <a:cs typeface="Inter" pitchFamily="34" charset="-120"/>
              </a:rPr>
              <a:t>solare</a:t>
            </a:r>
            <a:r>
              <a:rPr lang="en-US" sz="700" dirty="0">
                <a:solidFill>
                  <a:srgbClr val="272525"/>
                </a:solidFill>
                <a:latin typeface="Inter" pitchFamily="34" charset="0"/>
                <a:ea typeface="Inter" pitchFamily="34" charset="-122"/>
                <a:cs typeface="Inter" pitchFamily="34" charset="-120"/>
              </a:rPr>
              <a:t> në energji elektrike. Të përshtatshme për çati rezidenciale dhe fasada komerciale, ato janë të qëndrueshme ndaj kushteve ekstreme të motit dhe garantojnë kthim të investimit brenda afateve optimale.</a:t>
            </a:r>
            <a:endParaRPr lang="en-US" sz="700" dirty="0"/>
          </a:p>
        </p:txBody>
      </p:sp>
      <p:pic>
        <p:nvPicPr>
          <p:cNvPr id="7" name="Image 1" descr="preencoded.png"/>
          <p:cNvPicPr>
            <a:picLocks noChangeAspect="1"/>
          </p:cNvPicPr>
          <p:nvPr/>
        </p:nvPicPr>
        <p:blipFill>
          <a:blip r:embed="rId4"/>
          <a:stretch>
            <a:fillRect/>
          </a:stretch>
        </p:blipFill>
        <p:spPr>
          <a:xfrm>
            <a:off x="3402509" y="1154609"/>
            <a:ext cx="1683916" cy="1040681"/>
          </a:xfrm>
          <a:prstGeom prst="rect">
            <a:avLst/>
          </a:prstGeom>
        </p:spPr>
      </p:pic>
      <p:sp>
        <p:nvSpPr>
          <p:cNvPr id="8" name="Text 4"/>
          <p:cNvSpPr/>
          <p:nvPr/>
        </p:nvSpPr>
        <p:spPr>
          <a:xfrm>
            <a:off x="3402509" y="2278856"/>
            <a:ext cx="1761306" cy="142280"/>
          </a:xfrm>
          <a:prstGeom prst="rect">
            <a:avLst/>
          </a:prstGeom>
          <a:noFill/>
          <a:ln/>
        </p:spPr>
        <p:txBody>
          <a:bodyPr wrap="none" lIns="0" tIns="0" rIns="0" bIns="0" rtlCol="0" anchor="t"/>
          <a:lstStyle/>
          <a:p>
            <a:pPr marL="0" indent="0" algn="l">
              <a:lnSpc>
                <a:spcPct val="104000"/>
              </a:lnSpc>
              <a:buNone/>
            </a:pPr>
            <a:r>
              <a:rPr lang="en-US" sz="850" b="1" dirty="0">
                <a:solidFill>
                  <a:srgbClr val="272525"/>
                </a:solidFill>
                <a:latin typeface="Inter Bold" pitchFamily="34" charset="0"/>
                <a:ea typeface="Inter Bold" pitchFamily="34" charset="-122"/>
                <a:cs typeface="Inter Bold" pitchFamily="34" charset="-120"/>
              </a:rPr>
              <a:t>Sisteme të Ruajtjes së Energjisë</a:t>
            </a:r>
            <a:endParaRPr lang="en-US" sz="850" dirty="0"/>
          </a:p>
        </p:txBody>
      </p:sp>
      <p:sp>
        <p:nvSpPr>
          <p:cNvPr id="9" name="Text 5"/>
          <p:cNvSpPr/>
          <p:nvPr/>
        </p:nvSpPr>
        <p:spPr>
          <a:xfrm>
            <a:off x="3402509" y="2461245"/>
            <a:ext cx="2338834" cy="758130"/>
          </a:xfrm>
          <a:prstGeom prst="rect">
            <a:avLst/>
          </a:prstGeom>
          <a:noFill/>
          <a:ln/>
        </p:spPr>
        <p:txBody>
          <a:bodyPr wrap="square" lIns="0" tIns="0" rIns="0" bIns="0" rtlCol="0" anchor="t">
            <a:normAutofit/>
          </a:bodyPr>
          <a:lstStyle/>
          <a:p>
            <a:pPr marL="0" indent="0" algn="l">
              <a:lnSpc>
                <a:spcPct val="116000"/>
              </a:lnSpc>
              <a:buNone/>
            </a:pPr>
            <a:r>
              <a:rPr lang="en-US" sz="700" dirty="0">
                <a:solidFill>
                  <a:srgbClr val="272525"/>
                </a:solidFill>
                <a:latin typeface="Inter" pitchFamily="34" charset="0"/>
                <a:ea typeface="Inter" pitchFamily="34" charset="-122"/>
                <a:cs typeface="Inter" pitchFamily="34" charset="-120"/>
              </a:rPr>
              <a:t>Bateritë dhe sistemet e ruajtjes së energjisë të Hotas Solar ju lejojnë të ruani energjinë e prodhuar gjatë ditës dhe ta përdorni sipas nevojave tuaja — madje edhe gjatë natës ose kur rrjeti elektrik është i papërdorshëm. Kjo zgjidhje shton ndjeshëm pavarësinë energjetike të shtëpive dhe ndërmarrjeve.</a:t>
            </a:r>
            <a:endParaRPr lang="en-US" sz="700" dirty="0"/>
          </a:p>
        </p:txBody>
      </p:sp>
      <p:pic>
        <p:nvPicPr>
          <p:cNvPr id="10" name="Image 2" descr="preencoded.png"/>
          <p:cNvPicPr>
            <a:picLocks noChangeAspect="1"/>
          </p:cNvPicPr>
          <p:nvPr/>
        </p:nvPicPr>
        <p:blipFill>
          <a:blip r:embed="rId5"/>
          <a:stretch>
            <a:fillRect/>
          </a:stretch>
        </p:blipFill>
        <p:spPr>
          <a:xfrm>
            <a:off x="5824910" y="1154609"/>
            <a:ext cx="1683841" cy="1040681"/>
          </a:xfrm>
          <a:prstGeom prst="rect">
            <a:avLst/>
          </a:prstGeom>
        </p:spPr>
      </p:pic>
      <p:sp>
        <p:nvSpPr>
          <p:cNvPr id="11" name="Text 6"/>
          <p:cNvSpPr/>
          <p:nvPr/>
        </p:nvSpPr>
        <p:spPr>
          <a:xfrm>
            <a:off x="5824910" y="2278856"/>
            <a:ext cx="1817117" cy="142280"/>
          </a:xfrm>
          <a:prstGeom prst="rect">
            <a:avLst/>
          </a:prstGeom>
          <a:noFill/>
          <a:ln/>
        </p:spPr>
        <p:txBody>
          <a:bodyPr wrap="none" lIns="0" tIns="0" rIns="0" bIns="0" rtlCol="0" anchor="t"/>
          <a:lstStyle/>
          <a:p>
            <a:pPr marL="0" indent="0" algn="l">
              <a:lnSpc>
                <a:spcPct val="104000"/>
              </a:lnSpc>
              <a:buNone/>
            </a:pPr>
            <a:r>
              <a:rPr lang="en-US" sz="850" b="1" dirty="0">
                <a:solidFill>
                  <a:srgbClr val="272525"/>
                </a:solidFill>
                <a:latin typeface="Inter Bold" pitchFamily="34" charset="0"/>
                <a:ea typeface="Inter Bold" pitchFamily="34" charset="-122"/>
                <a:cs typeface="Inter Bold" pitchFamily="34" charset="-120"/>
              </a:rPr>
              <a:t>Inverterë dhe Monitorim Energjie</a:t>
            </a:r>
            <a:endParaRPr lang="en-US" sz="850" dirty="0"/>
          </a:p>
        </p:txBody>
      </p:sp>
      <p:sp>
        <p:nvSpPr>
          <p:cNvPr id="12" name="Text 7"/>
          <p:cNvSpPr/>
          <p:nvPr/>
        </p:nvSpPr>
        <p:spPr>
          <a:xfrm>
            <a:off x="5824910" y="2461245"/>
            <a:ext cx="2338760" cy="758130"/>
          </a:xfrm>
          <a:prstGeom prst="rect">
            <a:avLst/>
          </a:prstGeom>
          <a:noFill/>
          <a:ln/>
        </p:spPr>
        <p:txBody>
          <a:bodyPr wrap="square" lIns="0" tIns="0" rIns="0" bIns="0" rtlCol="0" anchor="t">
            <a:normAutofit/>
          </a:bodyPr>
          <a:lstStyle/>
          <a:p>
            <a:pPr marL="0" indent="0" algn="l">
              <a:lnSpc>
                <a:spcPct val="116000"/>
              </a:lnSpc>
              <a:buNone/>
            </a:pPr>
            <a:r>
              <a:rPr lang="en-US" sz="700" dirty="0">
                <a:solidFill>
                  <a:srgbClr val="272525"/>
                </a:solidFill>
                <a:latin typeface="Inter" pitchFamily="34" charset="0"/>
                <a:ea typeface="Inter" pitchFamily="34" charset="-122"/>
                <a:cs typeface="Inter" pitchFamily="34" charset="-120"/>
              </a:rPr>
              <a:t>Teknologjitë tona të inverterëve dhe monitorimit të energjisë ofrojnë kontroll të plotë dhe transparent mbi prodhimin dhe konsumin e energjisë. Nëpërmjet platformave dixhitale, ju mund të ndiqni në kohë reale performancën e sistemit tuaj dhe të optimizoni përdorimin e energjisë për kursime maksimale.</a:t>
            </a:r>
            <a:endParaRPr lang="en-US" sz="700" dirty="0"/>
          </a:p>
        </p:txBody>
      </p:sp>
      <p:sp>
        <p:nvSpPr>
          <p:cNvPr id="13" name="Shape 8"/>
          <p:cNvSpPr/>
          <p:nvPr/>
        </p:nvSpPr>
        <p:spPr>
          <a:xfrm>
            <a:off x="914623" y="3420963"/>
            <a:ext cx="3611761" cy="1440582"/>
          </a:xfrm>
          <a:prstGeom prst="roundRect">
            <a:avLst>
              <a:gd name="adj" fmla="val 4553"/>
            </a:avLst>
          </a:prstGeom>
          <a:solidFill>
            <a:srgbClr val="4950BC"/>
          </a:solidFill>
          <a:ln/>
        </p:spPr>
        <p:txBody>
          <a:bodyPr/>
          <a:lstStyle/>
          <a:p>
            <a:endParaRPr lang="en-US"/>
          </a:p>
        </p:txBody>
      </p:sp>
      <p:sp>
        <p:nvSpPr>
          <p:cNvPr id="14" name="Text 9"/>
          <p:cNvSpPr/>
          <p:nvPr/>
        </p:nvSpPr>
        <p:spPr>
          <a:xfrm>
            <a:off x="1005706" y="3487862"/>
            <a:ext cx="1595884" cy="142280"/>
          </a:xfrm>
          <a:prstGeom prst="rect">
            <a:avLst/>
          </a:prstGeom>
          <a:noFill/>
          <a:ln/>
        </p:spPr>
        <p:txBody>
          <a:bodyPr wrap="none" lIns="0" tIns="0" rIns="0" bIns="0" rtlCol="0" anchor="t"/>
          <a:lstStyle/>
          <a:p>
            <a:pPr marL="0" indent="0" algn="l">
              <a:lnSpc>
                <a:spcPct val="104000"/>
              </a:lnSpc>
              <a:buNone/>
            </a:pPr>
            <a:r>
              <a:rPr lang="en-US" sz="850" b="1" dirty="0">
                <a:solidFill>
                  <a:srgbClr val="FFFFFF"/>
                </a:solidFill>
                <a:latin typeface="Inter Bold" pitchFamily="34" charset="0"/>
                <a:ea typeface="Inter Bold" pitchFamily="34" charset="-122"/>
                <a:cs typeface="Inter Bold" pitchFamily="34" charset="-120"/>
              </a:rPr>
              <a:t>Pse Hotas Solar?</a:t>
            </a:r>
            <a:endParaRPr lang="en-US" sz="850" dirty="0"/>
          </a:p>
        </p:txBody>
      </p:sp>
      <p:sp>
        <p:nvSpPr>
          <p:cNvPr id="15" name="Text 10"/>
          <p:cNvSpPr/>
          <p:nvPr/>
        </p:nvSpPr>
        <p:spPr>
          <a:xfrm>
            <a:off x="1005706" y="3697039"/>
            <a:ext cx="3429595" cy="505420"/>
          </a:xfrm>
          <a:prstGeom prst="rect">
            <a:avLst/>
          </a:prstGeom>
          <a:noFill/>
          <a:ln/>
        </p:spPr>
        <p:txBody>
          <a:bodyPr wrap="square" lIns="0" tIns="0" rIns="0" bIns="0" rtlCol="0" anchor="t">
            <a:normAutofit/>
          </a:bodyPr>
          <a:lstStyle/>
          <a:p>
            <a:pPr marL="0" indent="0" algn="l">
              <a:lnSpc>
                <a:spcPct val="116000"/>
              </a:lnSpc>
              <a:buNone/>
            </a:pPr>
            <a:r>
              <a:rPr lang="en-US" sz="700" dirty="0">
                <a:solidFill>
                  <a:srgbClr val="FFFFFF"/>
                </a:solidFill>
                <a:latin typeface="Inter" pitchFamily="34" charset="0"/>
                <a:ea typeface="Inter" pitchFamily="34" charset="-122"/>
                <a:cs typeface="Inter" pitchFamily="34" charset="-120"/>
              </a:rPr>
              <a:t>Si kompani me origjinë gjermane, Hotas Solar sjell në Kosovë teknologji të testuar, ekspertizë të thellë dhe standarde të larta të shërbimit. Çdo instalim kryhet nga ekipe profesionale të certifikuara, duke siguruar që sistemi juaj të funksionojë me efikasitetin maksimal nga dita e parë.</a:t>
            </a:r>
            <a:endParaRPr lang="en-US" sz="700" dirty="0"/>
          </a:p>
        </p:txBody>
      </p:sp>
      <p:sp>
        <p:nvSpPr>
          <p:cNvPr id="16" name="Text 11"/>
          <p:cNvSpPr/>
          <p:nvPr/>
        </p:nvSpPr>
        <p:spPr>
          <a:xfrm>
            <a:off x="4687788" y="3487862"/>
            <a:ext cx="2177802" cy="142280"/>
          </a:xfrm>
          <a:prstGeom prst="rect">
            <a:avLst/>
          </a:prstGeom>
          <a:noFill/>
          <a:ln/>
        </p:spPr>
        <p:txBody>
          <a:bodyPr wrap="none" lIns="0" tIns="0" rIns="0" bIns="0" rtlCol="0" anchor="t"/>
          <a:lstStyle/>
          <a:p>
            <a:pPr marL="0" indent="0" algn="l">
              <a:lnSpc>
                <a:spcPct val="104000"/>
              </a:lnSpc>
              <a:buNone/>
            </a:pPr>
            <a:r>
              <a:rPr lang="en-US" sz="850" b="1" dirty="0">
                <a:solidFill>
                  <a:srgbClr val="000000"/>
                </a:solidFill>
                <a:latin typeface="Inter Bold" pitchFamily="34" charset="0"/>
                <a:ea typeface="Inter Bold" pitchFamily="34" charset="-122"/>
                <a:cs typeface="Inter Bold" pitchFamily="34" charset="-120"/>
              </a:rPr>
              <a:t>Pavarësi Energjetike &amp; Kursime</a:t>
            </a:r>
            <a:endParaRPr lang="en-US" sz="850" dirty="0"/>
          </a:p>
        </p:txBody>
      </p:sp>
      <p:sp>
        <p:nvSpPr>
          <p:cNvPr id="17" name="Text 12"/>
          <p:cNvSpPr/>
          <p:nvPr/>
        </p:nvSpPr>
        <p:spPr>
          <a:xfrm>
            <a:off x="4687788" y="3697039"/>
            <a:ext cx="3480643" cy="505420"/>
          </a:xfrm>
          <a:prstGeom prst="rect">
            <a:avLst/>
          </a:prstGeom>
          <a:noFill/>
          <a:ln/>
        </p:spPr>
        <p:txBody>
          <a:bodyPr wrap="square" lIns="0" tIns="0" rIns="0" bIns="0" rtlCol="0" anchor="t">
            <a:normAutofit/>
          </a:bodyPr>
          <a:lstStyle/>
          <a:p>
            <a:pPr marL="0" indent="0" algn="l">
              <a:lnSpc>
                <a:spcPct val="116000"/>
              </a:lnSpc>
              <a:buNone/>
            </a:pPr>
            <a:r>
              <a:rPr lang="en-US" sz="700" dirty="0">
                <a:solidFill>
                  <a:srgbClr val="272525"/>
                </a:solidFill>
                <a:latin typeface="Inter" pitchFamily="34" charset="0"/>
                <a:ea typeface="Inter" pitchFamily="34" charset="-122"/>
                <a:cs typeface="Inter" pitchFamily="34" charset="-120"/>
              </a:rPr>
              <a:t>Qëllimi kryesor i Hotas Solar është të ndihmojë familjet dhe bizneset të arrijnë pavarësi energjetike reale, duke reduktuar ndjeshëm faturat e energjisë elektrike. Me zgjidhjet tona të integruara — nga panelet deri tek monitorimi — ju investoni njëherë dhe kurseni për dekada.</a:t>
            </a:r>
            <a:endParaRPr lang="en-US" sz="700" dirty="0"/>
          </a:p>
        </p:txBody>
      </p:sp>
      <p:sp>
        <p:nvSpPr>
          <p:cNvPr id="18" name="Text 13"/>
          <p:cNvSpPr/>
          <p:nvPr/>
        </p:nvSpPr>
        <p:spPr>
          <a:xfrm>
            <a:off x="4687788" y="4262661"/>
            <a:ext cx="3480643" cy="575518"/>
          </a:xfrm>
          <a:prstGeom prst="rect">
            <a:avLst/>
          </a:prstGeom>
          <a:noFill/>
          <a:ln/>
        </p:spPr>
        <p:txBody>
          <a:bodyPr wrap="square" lIns="0" tIns="0" rIns="0" bIns="0" rtlCol="0" anchor="t">
            <a:normAutofit/>
          </a:bodyPr>
          <a:lstStyle/>
          <a:p>
            <a:pPr marL="342900" indent="-342900" algn="l">
              <a:lnSpc>
                <a:spcPct val="116000"/>
              </a:lnSpc>
              <a:buSzPct val="100000"/>
              <a:buChar char="•"/>
            </a:pPr>
            <a:r>
              <a:rPr lang="en-US" sz="700" dirty="0">
                <a:solidFill>
                  <a:srgbClr val="272525"/>
                </a:solidFill>
                <a:latin typeface="Inter" pitchFamily="34" charset="0"/>
                <a:ea typeface="Inter" pitchFamily="34" charset="-122"/>
                <a:cs typeface="Inter" pitchFamily="34" charset="-120"/>
              </a:rPr>
              <a:t>Reduktim i konsiderueshëm i kostove të energjisë</a:t>
            </a:r>
            <a:endParaRPr lang="en-US" sz="700" dirty="0"/>
          </a:p>
          <a:p>
            <a:pPr marL="342900" indent="-342900" algn="l">
              <a:lnSpc>
                <a:spcPct val="116000"/>
              </a:lnSpc>
              <a:buSzPct val="100000"/>
              <a:buChar char="•"/>
            </a:pPr>
            <a:r>
              <a:rPr lang="en-US" sz="700" dirty="0">
                <a:solidFill>
                  <a:srgbClr val="272525"/>
                </a:solidFill>
                <a:latin typeface="Inter" pitchFamily="34" charset="0"/>
                <a:ea typeface="Inter" pitchFamily="34" charset="-122"/>
                <a:cs typeface="Inter" pitchFamily="34" charset="-120"/>
              </a:rPr>
              <a:t>Pavarësi nga rrjeti kombëtar i energjisë</a:t>
            </a:r>
            <a:endParaRPr lang="en-US" sz="700" dirty="0"/>
          </a:p>
          <a:p>
            <a:pPr marL="342900" indent="-342900" algn="l">
              <a:lnSpc>
                <a:spcPct val="116000"/>
              </a:lnSpc>
              <a:buSzPct val="100000"/>
              <a:buChar char="•"/>
            </a:pPr>
            <a:r>
              <a:rPr lang="en-US" sz="700" dirty="0">
                <a:solidFill>
                  <a:srgbClr val="272525"/>
                </a:solidFill>
                <a:latin typeface="Inter" pitchFamily="34" charset="0"/>
                <a:ea typeface="Inter" pitchFamily="34" charset="-122"/>
                <a:cs typeface="Inter" pitchFamily="34" charset="-120"/>
              </a:rPr>
              <a:t>Kontribut aktiv ndaj mjedisit të qëndrueshëm</a:t>
            </a:r>
            <a:endParaRPr lang="en-US" sz="700" dirty="0"/>
          </a:p>
          <a:p>
            <a:pPr marL="342900" indent="-342900" algn="l">
              <a:lnSpc>
                <a:spcPct val="116000"/>
              </a:lnSpc>
              <a:buSzPct val="100000"/>
              <a:buChar char="•"/>
            </a:pPr>
            <a:r>
              <a:rPr lang="en-US" sz="700" dirty="0">
                <a:solidFill>
                  <a:srgbClr val="272525"/>
                </a:solidFill>
                <a:latin typeface="Inter" pitchFamily="34" charset="0"/>
                <a:ea typeface="Inter" pitchFamily="34" charset="-122"/>
                <a:cs typeface="Inter" pitchFamily="34" charset="-120"/>
              </a:rPr>
              <a:t>Rritje e vlerës së pronës suaj</a:t>
            </a:r>
            <a:endParaRPr lang="en-US" sz="700" dirty="0"/>
          </a:p>
        </p:txBody>
      </p:sp>
      <p:pic>
        <p:nvPicPr>
          <p:cNvPr id="19" name="Picture 18">
            <a:extLst>
              <a:ext uri="{FF2B5EF4-FFF2-40B4-BE49-F238E27FC236}">
                <a16:creationId xmlns:a16="http://schemas.microsoft.com/office/drawing/2014/main" id="{43B17269-454B-53FB-CC85-D7B7264156A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31710" b="31746"/>
          <a:stretch>
            <a:fillRect/>
          </a:stretch>
        </p:blipFill>
        <p:spPr bwMode="auto">
          <a:xfrm>
            <a:off x="8121009" y="4788791"/>
            <a:ext cx="825718" cy="301641"/>
          </a:xfrm>
          <a:prstGeom prst="rect">
            <a:avLst/>
          </a:prstGeom>
          <a:ln>
            <a:noFill/>
          </a:ln>
          <a:extLst>
            <a:ext uri="{53640926-AAD7-44D8-BBD7-CCE9431645EC}">
              <a14:shadowObscured xmlns:a14="http://schemas.microsoft.com/office/drawing/2010/main"/>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715000" y="0"/>
            <a:ext cx="3429000" cy="5144765"/>
          </a:xfrm>
          <a:prstGeom prst="rect">
            <a:avLst/>
          </a:prstGeom>
        </p:spPr>
      </p:pic>
      <p:sp>
        <p:nvSpPr>
          <p:cNvPr id="3" name="Text 0"/>
          <p:cNvSpPr/>
          <p:nvPr/>
        </p:nvSpPr>
        <p:spPr>
          <a:xfrm>
            <a:off x="372070" y="255836"/>
            <a:ext cx="2783012" cy="290736"/>
          </a:xfrm>
          <a:prstGeom prst="rect">
            <a:avLst/>
          </a:prstGeom>
          <a:noFill/>
          <a:ln/>
        </p:spPr>
        <p:txBody>
          <a:bodyPr wrap="none" lIns="0" tIns="0" rIns="0" bIns="0" rtlCol="0" anchor="t"/>
          <a:lstStyle/>
          <a:p>
            <a:pPr marL="0" indent="0" algn="l">
              <a:lnSpc>
                <a:spcPct val="104000"/>
              </a:lnSpc>
              <a:buNone/>
            </a:pPr>
            <a:r>
              <a:rPr lang="en-US" sz="1800" b="1" dirty="0">
                <a:solidFill>
                  <a:srgbClr val="000000"/>
                </a:solidFill>
                <a:latin typeface="Inter Bold" pitchFamily="34" charset="0"/>
                <a:ea typeface="Inter Bold" pitchFamily="34" charset="-122"/>
                <a:cs typeface="Inter Bold" pitchFamily="34" charset="-120"/>
              </a:rPr>
              <a:t>Na Kontaktoni</a:t>
            </a:r>
            <a:endParaRPr lang="en-US" sz="1800" dirty="0"/>
          </a:p>
        </p:txBody>
      </p:sp>
      <p:sp>
        <p:nvSpPr>
          <p:cNvPr id="4" name="Text 1"/>
          <p:cNvSpPr/>
          <p:nvPr/>
        </p:nvSpPr>
        <p:spPr>
          <a:xfrm>
            <a:off x="372070" y="651197"/>
            <a:ext cx="4970859" cy="390674"/>
          </a:xfrm>
          <a:prstGeom prst="rect">
            <a:avLst/>
          </a:prstGeom>
          <a:noFill/>
          <a:ln/>
        </p:spPr>
        <p:txBody>
          <a:bodyPr wrap="square" lIns="0" tIns="0" rIns="0" bIns="0" rtlCol="0" anchor="t">
            <a:normAutofit/>
          </a:bodyPr>
          <a:lstStyle/>
          <a:p>
            <a:pPr marL="0" indent="0" algn="l">
              <a:lnSpc>
                <a:spcPct val="117000"/>
              </a:lnSpc>
              <a:buNone/>
            </a:pPr>
            <a:r>
              <a:rPr lang="en-US" sz="700" dirty="0">
                <a:solidFill>
                  <a:srgbClr val="272525"/>
                </a:solidFill>
                <a:latin typeface="Inter" pitchFamily="34" charset="0"/>
                <a:ea typeface="Inter" pitchFamily="34" charset="-122"/>
                <a:cs typeface="Inter" pitchFamily="34" charset="-120"/>
              </a:rPr>
              <a:t>Jeni gati të bëni hapin drejt pavarësisë energjetike? Ekipi i Hotas Solar është në dispozicion tuajin për konsulencë falas, vlerësim të nevojave tuaja dhe propozim të zgjidhjes më të përshtatshme për shtëpinë ose biznesin tuaj. Na kontaktoni sot dhe filloni udhëtimin tuaj drejt një të ardhmeje më të qëndrueshme dhe ekonomikisht efikase.</a:t>
            </a:r>
            <a:endParaRPr lang="en-US" sz="700" dirty="0"/>
          </a:p>
        </p:txBody>
      </p:sp>
      <p:pic>
        <p:nvPicPr>
          <p:cNvPr id="5"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2070" y="1120304"/>
            <a:ext cx="232544" cy="232544"/>
          </a:xfrm>
          <a:prstGeom prst="rect">
            <a:avLst/>
          </a:prstGeom>
        </p:spPr>
      </p:pic>
      <p:sp>
        <p:nvSpPr>
          <p:cNvPr id="6" name="Text 2"/>
          <p:cNvSpPr/>
          <p:nvPr/>
        </p:nvSpPr>
        <p:spPr>
          <a:xfrm>
            <a:off x="372070" y="1440061"/>
            <a:ext cx="1162869" cy="145331"/>
          </a:xfrm>
          <a:prstGeom prst="rect">
            <a:avLst/>
          </a:prstGeom>
          <a:noFill/>
          <a:ln/>
        </p:spPr>
        <p:txBody>
          <a:bodyPr wrap="none" lIns="0" tIns="0" rIns="0" bIns="0" rtlCol="0" anchor="t"/>
          <a:lstStyle/>
          <a:p>
            <a:pPr marL="0" indent="0" algn="l">
              <a:lnSpc>
                <a:spcPct val="104000"/>
              </a:lnSpc>
              <a:buNone/>
            </a:pPr>
            <a:r>
              <a:rPr lang="en-US" sz="900" b="1" dirty="0">
                <a:solidFill>
                  <a:srgbClr val="272525"/>
                </a:solidFill>
                <a:latin typeface="Inter Bold" pitchFamily="34" charset="0"/>
                <a:ea typeface="Inter Bold" pitchFamily="34" charset="-122"/>
                <a:cs typeface="Inter Bold" pitchFamily="34" charset="-120"/>
              </a:rPr>
              <a:t>Adresa</a:t>
            </a:r>
            <a:endParaRPr lang="en-US" sz="900" dirty="0"/>
          </a:p>
        </p:txBody>
      </p:sp>
      <p:sp>
        <p:nvSpPr>
          <p:cNvPr id="7" name="Text 3"/>
          <p:cNvSpPr/>
          <p:nvPr/>
        </p:nvSpPr>
        <p:spPr>
          <a:xfrm>
            <a:off x="372070" y="1627212"/>
            <a:ext cx="4970859" cy="260449"/>
          </a:xfrm>
          <a:prstGeom prst="rect">
            <a:avLst/>
          </a:prstGeom>
          <a:noFill/>
          <a:ln/>
        </p:spPr>
        <p:txBody>
          <a:bodyPr wrap="square" lIns="0" tIns="0" rIns="0" bIns="0" rtlCol="0" anchor="t">
            <a:normAutofit/>
          </a:bodyPr>
          <a:lstStyle/>
          <a:p>
            <a:pPr marL="0" indent="0" algn="l">
              <a:lnSpc>
                <a:spcPct val="117000"/>
              </a:lnSpc>
              <a:buNone/>
            </a:pPr>
            <a:r>
              <a:rPr lang="en-US" sz="700" dirty="0">
                <a:solidFill>
                  <a:srgbClr val="272525"/>
                </a:solidFill>
                <a:latin typeface="Inter" pitchFamily="34" charset="0"/>
                <a:ea typeface="Inter" pitchFamily="34" charset="-122"/>
                <a:cs typeface="Inter" pitchFamily="34" charset="-120"/>
              </a:rPr>
              <a:t>Prishtinë, Rruga Enver Maloku, Nr. 97</a:t>
            </a:r>
            <a:endParaRPr lang="en-US" sz="700" dirty="0"/>
          </a:p>
          <a:p>
            <a:pPr marL="0" indent="0" algn="l">
              <a:lnSpc>
                <a:spcPct val="117000"/>
              </a:lnSpc>
              <a:buNone/>
            </a:pPr>
            <a:r>
              <a:rPr lang="en-US" sz="700" dirty="0">
                <a:solidFill>
                  <a:srgbClr val="272525"/>
                </a:solidFill>
                <a:latin typeface="Inter" pitchFamily="34" charset="0"/>
                <a:ea typeface="Inter" pitchFamily="34" charset="-122"/>
                <a:cs typeface="Inter" pitchFamily="34" charset="-120"/>
              </a:rPr>
              <a:t>Bregu i Diellit, Kosovë</a:t>
            </a:r>
            <a:endParaRPr lang="en-US" sz="700" dirty="0"/>
          </a:p>
        </p:txBody>
      </p:sp>
      <p:pic>
        <p:nvPicPr>
          <p:cNvPr id="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72070" y="2027188"/>
            <a:ext cx="232544" cy="232544"/>
          </a:xfrm>
          <a:prstGeom prst="rect">
            <a:avLst/>
          </a:prstGeom>
        </p:spPr>
      </p:pic>
      <p:sp>
        <p:nvSpPr>
          <p:cNvPr id="9" name="Text 4"/>
          <p:cNvSpPr/>
          <p:nvPr/>
        </p:nvSpPr>
        <p:spPr>
          <a:xfrm>
            <a:off x="372070" y="2346945"/>
            <a:ext cx="1162869" cy="145331"/>
          </a:xfrm>
          <a:prstGeom prst="rect">
            <a:avLst/>
          </a:prstGeom>
          <a:noFill/>
          <a:ln/>
        </p:spPr>
        <p:txBody>
          <a:bodyPr wrap="none" lIns="0" tIns="0" rIns="0" bIns="0" rtlCol="0" anchor="t"/>
          <a:lstStyle/>
          <a:p>
            <a:pPr marL="0" indent="0" algn="l">
              <a:lnSpc>
                <a:spcPct val="104000"/>
              </a:lnSpc>
              <a:buNone/>
            </a:pPr>
            <a:r>
              <a:rPr lang="en-US" sz="900" b="1" dirty="0">
                <a:solidFill>
                  <a:srgbClr val="272525"/>
                </a:solidFill>
                <a:latin typeface="Inter Bold" pitchFamily="34" charset="0"/>
                <a:ea typeface="Inter Bold" pitchFamily="34" charset="-122"/>
                <a:cs typeface="Inter Bold" pitchFamily="34" charset="-120"/>
              </a:rPr>
              <a:t>Telefon</a:t>
            </a:r>
            <a:endParaRPr lang="en-US" sz="900" dirty="0"/>
          </a:p>
        </p:txBody>
      </p:sp>
      <p:sp>
        <p:nvSpPr>
          <p:cNvPr id="10" name="Text 5"/>
          <p:cNvSpPr/>
          <p:nvPr/>
        </p:nvSpPr>
        <p:spPr>
          <a:xfrm>
            <a:off x="372070" y="2534096"/>
            <a:ext cx="4970859" cy="260449"/>
          </a:xfrm>
          <a:prstGeom prst="rect">
            <a:avLst/>
          </a:prstGeom>
          <a:noFill/>
          <a:ln/>
        </p:spPr>
        <p:txBody>
          <a:bodyPr wrap="square" lIns="0" tIns="0" rIns="0" bIns="0" rtlCol="0" anchor="t">
            <a:normAutofit/>
          </a:bodyPr>
          <a:lstStyle/>
          <a:p>
            <a:pPr marL="0" indent="0" algn="l">
              <a:lnSpc>
                <a:spcPct val="117000"/>
              </a:lnSpc>
              <a:buNone/>
            </a:pPr>
            <a:r>
              <a:rPr lang="en-US" sz="700" dirty="0">
                <a:solidFill>
                  <a:srgbClr val="272525"/>
                </a:solidFill>
                <a:latin typeface="Inter" pitchFamily="34" charset="0"/>
                <a:ea typeface="Inter" pitchFamily="34" charset="-122"/>
                <a:cs typeface="Inter" pitchFamily="34" charset="-120"/>
              </a:rPr>
              <a:t>+383 (0) 49 377 813</a:t>
            </a:r>
            <a:endParaRPr lang="en-US" sz="700" dirty="0"/>
          </a:p>
          <a:p>
            <a:pPr marL="0" indent="0" algn="l">
              <a:lnSpc>
                <a:spcPct val="117000"/>
              </a:lnSpc>
              <a:buNone/>
            </a:pPr>
            <a:r>
              <a:rPr lang="en-US" sz="700" dirty="0">
                <a:solidFill>
                  <a:srgbClr val="272525"/>
                </a:solidFill>
                <a:latin typeface="Inter" pitchFamily="34" charset="0"/>
                <a:ea typeface="Inter" pitchFamily="34" charset="-122"/>
                <a:cs typeface="Inter" pitchFamily="34" charset="-120"/>
              </a:rPr>
              <a:t>+383 (0) 45 999 282</a:t>
            </a:r>
            <a:endParaRPr lang="en-US" sz="700" dirty="0"/>
          </a:p>
        </p:txBody>
      </p:sp>
      <p:pic>
        <p:nvPicPr>
          <p:cNvPr id="11"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72070" y="2934072"/>
            <a:ext cx="232544" cy="232544"/>
          </a:xfrm>
          <a:prstGeom prst="rect">
            <a:avLst/>
          </a:prstGeom>
        </p:spPr>
      </p:pic>
      <p:sp>
        <p:nvSpPr>
          <p:cNvPr id="12" name="Text 6"/>
          <p:cNvSpPr/>
          <p:nvPr/>
        </p:nvSpPr>
        <p:spPr>
          <a:xfrm>
            <a:off x="372070" y="3253829"/>
            <a:ext cx="1162869" cy="145331"/>
          </a:xfrm>
          <a:prstGeom prst="rect">
            <a:avLst/>
          </a:prstGeom>
          <a:noFill/>
          <a:ln/>
        </p:spPr>
        <p:txBody>
          <a:bodyPr wrap="none" lIns="0" tIns="0" rIns="0" bIns="0" rtlCol="0" anchor="t"/>
          <a:lstStyle/>
          <a:p>
            <a:pPr marL="0" indent="0" algn="l">
              <a:lnSpc>
                <a:spcPct val="104000"/>
              </a:lnSpc>
              <a:buNone/>
            </a:pPr>
            <a:r>
              <a:rPr lang="en-US" sz="900" b="1" dirty="0">
                <a:solidFill>
                  <a:srgbClr val="272525"/>
                </a:solidFill>
                <a:latin typeface="Inter Bold" pitchFamily="34" charset="0"/>
                <a:ea typeface="Inter Bold" pitchFamily="34" charset="-122"/>
                <a:cs typeface="Inter Bold" pitchFamily="34" charset="-120"/>
              </a:rPr>
              <a:t>E-mail</a:t>
            </a:r>
            <a:endParaRPr lang="en-US" sz="900" dirty="0"/>
          </a:p>
        </p:txBody>
      </p:sp>
      <p:sp>
        <p:nvSpPr>
          <p:cNvPr id="13" name="Text 7"/>
          <p:cNvSpPr/>
          <p:nvPr/>
        </p:nvSpPr>
        <p:spPr>
          <a:xfrm>
            <a:off x="372070" y="3440981"/>
            <a:ext cx="4970859" cy="130225"/>
          </a:xfrm>
          <a:prstGeom prst="rect">
            <a:avLst/>
          </a:prstGeom>
          <a:noFill/>
          <a:ln/>
        </p:spPr>
        <p:txBody>
          <a:bodyPr wrap="none" lIns="0" tIns="0" rIns="0" bIns="0" rtlCol="0" anchor="t"/>
          <a:lstStyle/>
          <a:p>
            <a:pPr marL="0" indent="0" algn="l">
              <a:lnSpc>
                <a:spcPct val="117000"/>
              </a:lnSpc>
              <a:buNone/>
            </a:pPr>
            <a:r>
              <a:rPr lang="en-US" sz="700" dirty="0">
                <a:solidFill>
                  <a:srgbClr val="272525"/>
                </a:solidFill>
                <a:latin typeface="Inter" pitchFamily="34" charset="0"/>
                <a:ea typeface="Inter" pitchFamily="34" charset="-122"/>
                <a:cs typeface="Inter" pitchFamily="34" charset="-120"/>
              </a:rPr>
              <a:t>hotassolarllc@gmail.com</a:t>
            </a:r>
            <a:endParaRPr lang="en-US" sz="700" dirty="0"/>
          </a:p>
        </p:txBody>
      </p:sp>
      <p:pic>
        <p:nvPicPr>
          <p:cNvPr id="14"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72070" y="3710732"/>
            <a:ext cx="232544" cy="232544"/>
          </a:xfrm>
          <a:prstGeom prst="rect">
            <a:avLst/>
          </a:prstGeom>
        </p:spPr>
      </p:pic>
      <p:sp>
        <p:nvSpPr>
          <p:cNvPr id="15" name="Text 8"/>
          <p:cNvSpPr/>
          <p:nvPr/>
        </p:nvSpPr>
        <p:spPr>
          <a:xfrm>
            <a:off x="372070" y="4030489"/>
            <a:ext cx="1162869" cy="145331"/>
          </a:xfrm>
          <a:prstGeom prst="rect">
            <a:avLst/>
          </a:prstGeom>
          <a:noFill/>
          <a:ln/>
        </p:spPr>
        <p:txBody>
          <a:bodyPr wrap="none" lIns="0" tIns="0" rIns="0" bIns="0" rtlCol="0" anchor="t"/>
          <a:lstStyle/>
          <a:p>
            <a:pPr marL="0" indent="0" algn="l">
              <a:lnSpc>
                <a:spcPct val="104000"/>
              </a:lnSpc>
              <a:buNone/>
            </a:pPr>
            <a:r>
              <a:rPr lang="en-US" sz="900" b="1" dirty="0">
                <a:solidFill>
                  <a:srgbClr val="272525"/>
                </a:solidFill>
                <a:latin typeface="Inter Bold" pitchFamily="34" charset="0"/>
                <a:ea typeface="Inter Bold" pitchFamily="34" charset="-122"/>
                <a:cs typeface="Inter Bold" pitchFamily="34" charset="-120"/>
              </a:rPr>
              <a:t>Website</a:t>
            </a:r>
            <a:endParaRPr lang="en-US" sz="900" dirty="0"/>
          </a:p>
        </p:txBody>
      </p:sp>
      <p:sp>
        <p:nvSpPr>
          <p:cNvPr id="16" name="Text 9"/>
          <p:cNvSpPr/>
          <p:nvPr/>
        </p:nvSpPr>
        <p:spPr>
          <a:xfrm>
            <a:off x="372070" y="4217640"/>
            <a:ext cx="4970859" cy="130225"/>
          </a:xfrm>
          <a:prstGeom prst="rect">
            <a:avLst/>
          </a:prstGeom>
          <a:noFill/>
          <a:ln/>
        </p:spPr>
        <p:txBody>
          <a:bodyPr wrap="none" lIns="0" tIns="0" rIns="0" bIns="0" rtlCol="0" anchor="t"/>
          <a:lstStyle/>
          <a:p>
            <a:pPr marL="0" indent="0" algn="l">
              <a:lnSpc>
                <a:spcPct val="117000"/>
              </a:lnSpc>
              <a:buNone/>
            </a:pPr>
            <a:r>
              <a:rPr lang="en-US" sz="700" dirty="0">
                <a:solidFill>
                  <a:srgbClr val="272525"/>
                </a:solidFill>
                <a:latin typeface="Inter" pitchFamily="34" charset="0"/>
                <a:ea typeface="Inter" pitchFamily="34" charset="-122"/>
                <a:cs typeface="Inter" pitchFamily="34" charset="-120"/>
              </a:rPr>
              <a:t>www.hötas.de</a:t>
            </a:r>
            <a:endParaRPr lang="en-US" sz="700" dirty="0"/>
          </a:p>
        </p:txBody>
      </p:sp>
      <p:sp>
        <p:nvSpPr>
          <p:cNvPr id="17" name="Shape 10"/>
          <p:cNvSpPr/>
          <p:nvPr/>
        </p:nvSpPr>
        <p:spPr>
          <a:xfrm>
            <a:off x="372070" y="4426297"/>
            <a:ext cx="4970859" cy="462632"/>
          </a:xfrm>
          <a:prstGeom prst="roundRect">
            <a:avLst>
              <a:gd name="adj" fmla="val 8446"/>
            </a:avLst>
          </a:prstGeom>
          <a:solidFill>
            <a:srgbClr val="B6FCB8"/>
          </a:solidFill>
          <a:ln/>
        </p:spPr>
        <p:txBody>
          <a:bodyPr/>
          <a:lstStyle/>
          <a:p>
            <a:endParaRPr lang="en-US"/>
          </a:p>
        </p:txBody>
      </p:sp>
      <p:pic>
        <p:nvPicPr>
          <p:cNvPr id="18" name="Image 5" descr="preencoded.png"/>
          <p:cNvPicPr>
            <a:picLocks noChangeAspect="1"/>
          </p:cNvPicPr>
          <p:nvPr/>
        </p:nvPicPr>
        <p:blipFill>
          <a:blip r:embed="rId8"/>
          <a:stretch>
            <a:fillRect/>
          </a:stretch>
        </p:blipFill>
        <p:spPr>
          <a:xfrm>
            <a:off x="465088" y="4556373"/>
            <a:ext cx="116235" cy="93018"/>
          </a:xfrm>
          <a:prstGeom prst="rect">
            <a:avLst/>
          </a:prstGeom>
        </p:spPr>
      </p:pic>
      <p:sp>
        <p:nvSpPr>
          <p:cNvPr id="19" name="Text 11"/>
          <p:cNvSpPr/>
          <p:nvPr/>
        </p:nvSpPr>
        <p:spPr>
          <a:xfrm>
            <a:off x="674340" y="4519240"/>
            <a:ext cx="4575572" cy="260449"/>
          </a:xfrm>
          <a:prstGeom prst="rect">
            <a:avLst/>
          </a:prstGeom>
          <a:noFill/>
          <a:ln/>
        </p:spPr>
        <p:txBody>
          <a:bodyPr wrap="square" lIns="0" tIns="0" rIns="0" bIns="0" rtlCol="0" anchor="t">
            <a:normAutofit/>
          </a:bodyPr>
          <a:lstStyle/>
          <a:p>
            <a:pPr marL="0" indent="0" algn="l">
              <a:lnSpc>
                <a:spcPct val="117000"/>
              </a:lnSpc>
              <a:buNone/>
            </a:pPr>
            <a:r>
              <a:rPr lang="en-US" sz="700" b="1" dirty="0">
                <a:solidFill>
                  <a:srgbClr val="000000"/>
                </a:solidFill>
                <a:latin typeface="Inter" pitchFamily="34" charset="0"/>
                <a:ea typeface="Inter" pitchFamily="34" charset="-122"/>
                <a:cs typeface="Inter" pitchFamily="34" charset="-120"/>
              </a:rPr>
              <a:t>Konsultim Falas:</a:t>
            </a:r>
            <a:r>
              <a:rPr lang="en-US" sz="700" dirty="0">
                <a:solidFill>
                  <a:srgbClr val="000000"/>
                </a:solidFill>
                <a:latin typeface="Inter" pitchFamily="34" charset="0"/>
                <a:ea typeface="Inter" pitchFamily="34" charset="-122"/>
                <a:cs typeface="Inter" pitchFamily="34" charset="-120"/>
              </a:rPr>
              <a:t> Kontaktoni ekipin tonë sot për një vlerësim pa pagesë të nevojave tuaja energjetike dhe zbuloni sa mund të kurseni çdo muaj duke kaluar në </a:t>
            </a:r>
            <a:r>
              <a:rPr lang="en-US" sz="700" dirty="0" err="1">
                <a:solidFill>
                  <a:srgbClr val="000000"/>
                </a:solidFill>
                <a:latin typeface="Inter" pitchFamily="34" charset="0"/>
                <a:ea typeface="Inter" pitchFamily="34" charset="-122"/>
                <a:cs typeface="Inter" pitchFamily="34" charset="-120"/>
              </a:rPr>
              <a:t>energji</a:t>
            </a:r>
            <a:r>
              <a:rPr lang="en-US" sz="700" dirty="0">
                <a:solidFill>
                  <a:srgbClr val="000000"/>
                </a:solidFill>
                <a:latin typeface="Inter" pitchFamily="34" charset="0"/>
                <a:ea typeface="Inter" pitchFamily="34" charset="-122"/>
                <a:cs typeface="Inter" pitchFamily="34" charset="-120"/>
              </a:rPr>
              <a:t> </a:t>
            </a:r>
            <a:r>
              <a:rPr lang="en-US" sz="700" dirty="0" err="1">
                <a:solidFill>
                  <a:srgbClr val="000000"/>
                </a:solidFill>
                <a:latin typeface="Inter" pitchFamily="34" charset="0"/>
                <a:ea typeface="Inter" pitchFamily="34" charset="-122"/>
                <a:cs typeface="Inter" pitchFamily="34" charset="-120"/>
              </a:rPr>
              <a:t>solare</a:t>
            </a:r>
            <a:r>
              <a:rPr lang="en-US" sz="700" dirty="0">
                <a:solidFill>
                  <a:srgbClr val="000000"/>
                </a:solidFill>
                <a:latin typeface="Inter" pitchFamily="34" charset="0"/>
                <a:ea typeface="Inter" pitchFamily="34" charset="-122"/>
                <a:cs typeface="Inter" pitchFamily="34" charset="-120"/>
              </a:rPr>
              <a:t>!</a:t>
            </a:r>
            <a:endParaRPr lang="en-US" sz="700" dirty="0"/>
          </a:p>
        </p:txBody>
      </p:sp>
      <p:pic>
        <p:nvPicPr>
          <p:cNvPr id="21" name="Picture 20">
            <a:extLst>
              <a:ext uri="{FF2B5EF4-FFF2-40B4-BE49-F238E27FC236}">
                <a16:creationId xmlns:a16="http://schemas.microsoft.com/office/drawing/2014/main" id="{2177D3C5-8364-5FEB-603D-8B74C7ABE62D}"/>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t="31710" b="31746"/>
          <a:stretch>
            <a:fillRect/>
          </a:stretch>
        </p:blipFill>
        <p:spPr bwMode="auto">
          <a:xfrm>
            <a:off x="8129174" y="4841859"/>
            <a:ext cx="825718" cy="301641"/>
          </a:xfrm>
          <a:prstGeom prst="rect">
            <a:avLst/>
          </a:prstGeom>
          <a:ln>
            <a:noFill/>
          </a:ln>
          <a:extLst>
            <a:ext uri="{53640926-AAD7-44D8-BBD7-CCE9431645EC}">
              <a14:shadowObscured xmlns:a14="http://schemas.microsoft.com/office/drawing/2010/main"/>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TotalTime>
  <Words>522</Words>
  <Application>Microsoft Office PowerPoint</Application>
  <PresentationFormat>On-screen Show (16:9)</PresentationFormat>
  <Paragraphs>37</Paragraphs>
  <Slides>3</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Inter</vt:lpstr>
      <vt:lpstr>Arial</vt:lpstr>
      <vt:lpstr>Inter Bold</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Eliesa Mavraj</cp:lastModifiedBy>
  <cp:revision>3</cp:revision>
  <dcterms:created xsi:type="dcterms:W3CDTF">2026-06-01T11:23:21Z</dcterms:created>
  <dcterms:modified xsi:type="dcterms:W3CDTF">2026-06-02T14:30:50Z</dcterms:modified>
</cp:coreProperties>
</file>