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5"/>
  </p:notesMasterIdLst>
  <p:sldIdLst>
    <p:sldId id="256" r:id="rId2"/>
    <p:sldId id="257" r:id="rId3"/>
    <p:sldId id="258" r:id="rId4"/>
  </p:sldIdLst>
  <p:sldSz cx="9144000" cy="5143500" type="screen16x9"/>
  <p:notesSz cx="5143500" cy="9144000"/>
  <p:embeddedFontLst>
    <p:embeddedFont>
      <p:font typeface="Inter" panose="020B0604020202020204" charset="0"/>
      <p:regular r:id="rId6"/>
    </p:embeddedFont>
    <p:embeddedFont>
      <p:font typeface="Inter Bold" panose="020B0604020202020204" charset="0"/>
      <p:regular r:id="rId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09" d="100"/>
          <a:sy n="109" d="100"/>
        </p:scale>
        <p:origin x="706" y="101"/>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font" Target="fonts/font2.fntdata"/><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1.fntdata"/><Relationship Id="rId11" Type="http://schemas.openxmlformats.org/officeDocument/2006/relationships/tableStyles" Target="tableStyles.xml"/><Relationship Id="rId5" Type="http://schemas.openxmlformats.org/officeDocument/2006/relationships/notesMaster" Target="notesMasters/notesMaster1.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207096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6F4F4"/>
          </a:solidFill>
          <a:ln/>
        </p:spPr>
        <p:txBody>
          <a:bodyPr/>
          <a:lstStyle/>
          <a:p>
            <a:endParaRPr lang="en-US"/>
          </a:p>
        </p:txBody>
      </p:sp>
      <p:sp>
        <p:nvSpPr>
          <p:cNvPr id="3" name="Shape 1"/>
          <p:cNvSpPr/>
          <p:nvPr/>
        </p:nvSpPr>
        <p:spPr>
          <a:xfrm>
            <a:off x="0" y="0"/>
            <a:ext cx="9144000" cy="5143500"/>
          </a:xfrm>
          <a:prstGeom prst="rect">
            <a:avLst/>
          </a:prstGeom>
          <a:solidFill>
            <a:srgbClr val="FFFFFF"/>
          </a:solidFill>
          <a:ln/>
        </p:spPr>
        <p:txBody>
          <a:bodyPr/>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6F4F4"/>
          </a:solidFill>
          <a:ln/>
        </p:spPr>
      </p:sp>
      <p:sp>
        <p:nvSpPr>
          <p:cNvPr id="3" name="Shape 1"/>
          <p:cNvSpPr/>
          <p:nvPr/>
        </p:nvSpPr>
        <p:spPr>
          <a:xfrm>
            <a:off x="0" y="0"/>
            <a:ext cx="9144000" cy="5143500"/>
          </a:xfrm>
          <a:prstGeom prst="rect">
            <a:avLst/>
          </a:prstGeom>
          <a:solidFill>
            <a:srgbClr val="FFFFFF"/>
          </a:solid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6F4F4"/>
          </a:solidFill>
          <a:ln/>
        </p:spPr>
      </p:sp>
      <p:sp>
        <p:nvSpPr>
          <p:cNvPr id="3" name="Shape 1"/>
          <p:cNvSpPr/>
          <p:nvPr/>
        </p:nvSpPr>
        <p:spPr>
          <a:xfrm>
            <a:off x="0" y="0"/>
            <a:ext cx="9144000" cy="5143500"/>
          </a:xfrm>
          <a:prstGeom prst="rect">
            <a:avLst/>
          </a:prstGeom>
          <a:solidFill>
            <a:srgbClr val="FFFFFF"/>
          </a:solidFill>
          <a:ln/>
        </p:spPr>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4.xml"/><Relationship Id="rId5" Type="http://schemas.openxmlformats.org/officeDocument/2006/relationships/image" Target="../media/image2.png"/><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3429000" cy="5143500"/>
          </a:xfrm>
          <a:prstGeom prst="rect">
            <a:avLst/>
          </a:prstGeom>
        </p:spPr>
      </p:pic>
      <p:sp>
        <p:nvSpPr>
          <p:cNvPr id="3" name="Text 0"/>
          <p:cNvSpPr/>
          <p:nvPr/>
        </p:nvSpPr>
        <p:spPr>
          <a:xfrm>
            <a:off x="3925119" y="1987228"/>
            <a:ext cx="3558332" cy="387548"/>
          </a:xfrm>
          <a:prstGeom prst="rect">
            <a:avLst/>
          </a:prstGeom>
          <a:noFill/>
          <a:ln/>
        </p:spPr>
        <p:txBody>
          <a:bodyPr wrap="none" lIns="0" tIns="0" rIns="0" bIns="0" rtlCol="0" anchor="t"/>
          <a:lstStyle/>
          <a:p>
            <a:pPr marL="0" indent="0" algn="l">
              <a:lnSpc>
                <a:spcPct val="104000"/>
              </a:lnSpc>
              <a:buNone/>
            </a:pPr>
            <a:r>
              <a:rPr lang="en-US" sz="2400" b="1" dirty="0">
                <a:solidFill>
                  <a:srgbClr val="000000"/>
                </a:solidFill>
                <a:latin typeface="Inter Bold" pitchFamily="34" charset="0"/>
                <a:ea typeface="Inter Bold" pitchFamily="34" charset="-122"/>
                <a:cs typeface="Inter Bold" pitchFamily="34" charset="-120"/>
              </a:rPr>
              <a:t>JAHA Solar</a:t>
            </a:r>
            <a:endParaRPr lang="en-US" sz="2400" dirty="0"/>
          </a:p>
        </p:txBody>
      </p:sp>
      <p:sp>
        <p:nvSpPr>
          <p:cNvPr id="4" name="Text 1"/>
          <p:cNvSpPr/>
          <p:nvPr/>
        </p:nvSpPr>
        <p:spPr>
          <a:xfrm>
            <a:off x="3925119" y="2560811"/>
            <a:ext cx="4722763" cy="595387"/>
          </a:xfrm>
          <a:prstGeom prst="rect">
            <a:avLst/>
          </a:prstGeom>
          <a:noFill/>
          <a:ln/>
        </p:spPr>
        <p:txBody>
          <a:bodyPr wrap="square" lIns="0" tIns="0" rIns="0" bIns="0" rtlCol="0" anchor="t">
            <a:normAutofit/>
          </a:bodyPr>
          <a:lstStyle/>
          <a:p>
            <a:pPr marL="0" indent="0" algn="l">
              <a:lnSpc>
                <a:spcPct val="133000"/>
              </a:lnSpc>
              <a:buNone/>
            </a:pPr>
            <a:r>
              <a:rPr lang="en-US" sz="950" dirty="0">
                <a:solidFill>
                  <a:srgbClr val="272525"/>
                </a:solidFill>
                <a:latin typeface="Inter" pitchFamily="34" charset="0"/>
                <a:ea typeface="Inter" pitchFamily="34" charset="-122"/>
                <a:cs typeface="Inter" pitchFamily="34" charset="-120"/>
              </a:rPr>
              <a:t>E themeluar në Kosovë me një mision të guximshëm për të promovuar zhvillimin e qëndrueshëm në rajon, JAHA Solar mundëson module fotovoltaike të cilësisë së lartë dhe zgjidhje energjetike për shtëpitë dhe bizneset.</a:t>
            </a:r>
            <a:endParaRPr lang="en-US" sz="950" dirty="0"/>
          </a:p>
        </p:txBody>
      </p:sp>
      <p:pic>
        <p:nvPicPr>
          <p:cNvPr id="5" name="Image 113">
            <a:extLst>
              <a:ext uri="{FF2B5EF4-FFF2-40B4-BE49-F238E27FC236}">
                <a16:creationId xmlns:a16="http://schemas.microsoft.com/office/drawing/2014/main" id="{69DF7AA7-52BF-23A0-43C8-389B49F51CFB}"/>
              </a:ext>
            </a:extLst>
          </p:cNvPr>
          <p:cNvPicPr>
            <a:picLocks/>
          </p:cNvPicPr>
          <p:nvPr/>
        </p:nvPicPr>
        <p:blipFill>
          <a:blip r:embed="rId4" cstate="print"/>
          <a:stretch>
            <a:fillRect/>
          </a:stretch>
        </p:blipFill>
        <p:spPr>
          <a:xfrm>
            <a:off x="4784333" y="192966"/>
            <a:ext cx="2343151" cy="505143"/>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434132" y="374824"/>
            <a:ext cx="5181898" cy="339179"/>
          </a:xfrm>
          <a:prstGeom prst="rect">
            <a:avLst/>
          </a:prstGeom>
          <a:noFill/>
          <a:ln/>
        </p:spPr>
        <p:txBody>
          <a:bodyPr wrap="none" lIns="0" tIns="0" rIns="0" bIns="0" rtlCol="0" anchor="t"/>
          <a:lstStyle/>
          <a:p>
            <a:pPr marL="0" indent="0" algn="l">
              <a:lnSpc>
                <a:spcPct val="104000"/>
              </a:lnSpc>
              <a:buNone/>
            </a:pPr>
            <a:r>
              <a:rPr lang="en-US" sz="2100" b="1" dirty="0">
                <a:solidFill>
                  <a:srgbClr val="000000"/>
                </a:solidFill>
                <a:latin typeface="Inter Bold" pitchFamily="34" charset="0"/>
                <a:ea typeface="Inter Bold" pitchFamily="34" charset="-122"/>
                <a:cs typeface="Inter Bold" pitchFamily="34" charset="-120"/>
              </a:rPr>
              <a:t>Liderët e Energjisë Diellore në Rajon</a:t>
            </a:r>
            <a:endParaRPr lang="en-US" sz="2100" dirty="0"/>
          </a:p>
        </p:txBody>
      </p:sp>
      <p:sp>
        <p:nvSpPr>
          <p:cNvPr id="3" name="Text 1"/>
          <p:cNvSpPr/>
          <p:nvPr/>
        </p:nvSpPr>
        <p:spPr>
          <a:xfrm>
            <a:off x="434132" y="903908"/>
            <a:ext cx="8275737" cy="488454"/>
          </a:xfrm>
          <a:prstGeom prst="rect">
            <a:avLst/>
          </a:prstGeom>
          <a:noFill/>
          <a:ln/>
        </p:spPr>
        <p:txBody>
          <a:bodyPr wrap="square" lIns="0" tIns="0" rIns="0" bIns="0" rtlCol="0" anchor="t">
            <a:normAutofit/>
          </a:bodyPr>
          <a:lstStyle/>
          <a:p>
            <a:pPr marL="0" indent="0" algn="l">
              <a:lnSpc>
                <a:spcPct val="125000"/>
              </a:lnSpc>
              <a:buNone/>
            </a:pPr>
            <a:r>
              <a:rPr lang="en-US" sz="850" dirty="0">
                <a:solidFill>
                  <a:srgbClr val="272525"/>
                </a:solidFill>
                <a:latin typeface="Inter" pitchFamily="34" charset="0"/>
                <a:ea typeface="Inter" pitchFamily="34" charset="-122"/>
                <a:cs typeface="Inter" pitchFamily="34" charset="-120"/>
              </a:rPr>
              <a:t>JAHA Solar është prodhuesi i parë dhe më i madh i moduleve fotovoltaike në rajon — një arritje që pasqyron angazhimin tonë ndaj inovacionit, cilësisë dhe zhvillimit të qëndrueshëm. Me një portofol prej mbi </a:t>
            </a:r>
            <a:r>
              <a:rPr lang="en-US" sz="850" b="1" dirty="0">
                <a:solidFill>
                  <a:srgbClr val="272525"/>
                </a:solidFill>
                <a:latin typeface="Inter" pitchFamily="34" charset="0"/>
                <a:ea typeface="Inter" pitchFamily="34" charset="-122"/>
                <a:cs typeface="Inter" pitchFamily="34" charset="-120"/>
              </a:rPr>
              <a:t>15 MWp të </a:t>
            </a:r>
            <a:r>
              <a:rPr lang="en-US" sz="850" b="1" dirty="0" err="1">
                <a:solidFill>
                  <a:srgbClr val="272525"/>
                </a:solidFill>
                <a:latin typeface="Inter" pitchFamily="34" charset="0"/>
                <a:ea typeface="Inter" pitchFamily="34" charset="-122"/>
                <a:cs typeface="Inter" pitchFamily="34" charset="-120"/>
              </a:rPr>
              <a:t>projekteve</a:t>
            </a:r>
            <a:r>
              <a:rPr lang="en-US" sz="850" b="1" dirty="0">
                <a:solidFill>
                  <a:srgbClr val="272525"/>
                </a:solidFill>
                <a:latin typeface="Inter" pitchFamily="34" charset="0"/>
                <a:ea typeface="Inter" pitchFamily="34" charset="-122"/>
                <a:cs typeface="Inter" pitchFamily="34" charset="-120"/>
              </a:rPr>
              <a:t> </a:t>
            </a:r>
            <a:r>
              <a:rPr lang="en-US" sz="850" b="1" dirty="0" err="1">
                <a:solidFill>
                  <a:srgbClr val="272525"/>
                </a:solidFill>
                <a:latin typeface="Inter" pitchFamily="34" charset="0"/>
                <a:ea typeface="Inter" pitchFamily="34" charset="-122"/>
                <a:cs typeface="Inter" pitchFamily="34" charset="-120"/>
              </a:rPr>
              <a:t>solare</a:t>
            </a:r>
            <a:r>
              <a:rPr lang="en-US" sz="850" b="1" dirty="0">
                <a:solidFill>
                  <a:srgbClr val="272525"/>
                </a:solidFill>
                <a:latin typeface="Inter" pitchFamily="34" charset="0"/>
                <a:ea typeface="Inter" pitchFamily="34" charset="-122"/>
                <a:cs typeface="Inter" pitchFamily="34" charset="-120"/>
              </a:rPr>
              <a:t> turnkey</a:t>
            </a:r>
            <a:r>
              <a:rPr lang="en-US" sz="850" dirty="0">
                <a:solidFill>
                  <a:srgbClr val="272525"/>
                </a:solidFill>
                <a:latin typeface="Inter" pitchFamily="34" charset="0"/>
                <a:ea typeface="Inter" pitchFamily="34" charset="-122"/>
                <a:cs typeface="Inter" pitchFamily="34" charset="-120"/>
              </a:rPr>
              <a:t>, JAHA Solar renditet ndër kontraktorët kryesorë vendas EPC në rajon, duke ofruar kthim tërheqës të investimit dhe prodhim të lartë të energjisë për çdo klient.</a:t>
            </a:r>
            <a:endParaRPr lang="en-US" sz="850" dirty="0"/>
          </a:p>
        </p:txBody>
      </p:sp>
      <p:sp>
        <p:nvSpPr>
          <p:cNvPr id="4" name="Shape 2"/>
          <p:cNvSpPr/>
          <p:nvPr/>
        </p:nvSpPr>
        <p:spPr>
          <a:xfrm>
            <a:off x="434132" y="1499146"/>
            <a:ext cx="2695277" cy="1108993"/>
          </a:xfrm>
          <a:prstGeom prst="roundRect">
            <a:avLst>
              <a:gd name="adj" fmla="val 4111"/>
            </a:avLst>
          </a:prstGeom>
          <a:solidFill>
            <a:srgbClr val="DADBF1"/>
          </a:solidFill>
          <a:ln w="4763">
            <a:solidFill>
              <a:srgbClr val="C0C1D7"/>
            </a:solidFill>
            <a:prstDash val="solid"/>
          </a:ln>
        </p:spPr>
        <p:txBody>
          <a:bodyPr/>
          <a:lstStyle/>
          <a:p>
            <a:endParaRPr lang="en-US"/>
          </a:p>
        </p:txBody>
      </p:sp>
      <p:sp>
        <p:nvSpPr>
          <p:cNvPr id="5" name="Text 3"/>
          <p:cNvSpPr/>
          <p:nvPr/>
        </p:nvSpPr>
        <p:spPr>
          <a:xfrm>
            <a:off x="547390" y="1612404"/>
            <a:ext cx="1356717" cy="174278"/>
          </a:xfrm>
          <a:prstGeom prst="rect">
            <a:avLst/>
          </a:prstGeom>
          <a:noFill/>
          <a:ln/>
        </p:spPr>
        <p:txBody>
          <a:bodyPr wrap="none" lIns="0" tIns="0" rIns="0" bIns="0" rtlCol="0" anchor="t"/>
          <a:lstStyle/>
          <a:p>
            <a:pPr marL="0" indent="0" algn="l">
              <a:lnSpc>
                <a:spcPct val="104000"/>
              </a:lnSpc>
              <a:buNone/>
            </a:pPr>
            <a:r>
              <a:rPr lang="en-US" sz="1050" b="1" dirty="0">
                <a:solidFill>
                  <a:srgbClr val="000000"/>
                </a:solidFill>
                <a:latin typeface="Inter Bold" pitchFamily="34" charset="0"/>
                <a:ea typeface="Inter Bold" pitchFamily="34" charset="-122"/>
                <a:cs typeface="Inter Bold" pitchFamily="34" charset="-120"/>
              </a:rPr>
              <a:t>🏭</a:t>
            </a:r>
            <a:r>
              <a:rPr lang="en-US" sz="1050" b="1" dirty="0">
                <a:solidFill>
                  <a:srgbClr val="272525"/>
                </a:solidFill>
                <a:latin typeface="Inter Bold" pitchFamily="34" charset="0"/>
                <a:ea typeface="Inter Bold" pitchFamily="34" charset="-122"/>
                <a:cs typeface="Inter Bold" pitchFamily="34" charset="-120"/>
              </a:rPr>
              <a:t> Prodhuesi i Parë</a:t>
            </a:r>
            <a:endParaRPr lang="en-US" sz="1050" dirty="0"/>
          </a:p>
        </p:txBody>
      </p:sp>
      <p:sp>
        <p:nvSpPr>
          <p:cNvPr id="6" name="Text 4"/>
          <p:cNvSpPr/>
          <p:nvPr/>
        </p:nvSpPr>
        <p:spPr>
          <a:xfrm>
            <a:off x="547390" y="1843608"/>
            <a:ext cx="2468761" cy="651272"/>
          </a:xfrm>
          <a:prstGeom prst="rect">
            <a:avLst/>
          </a:prstGeom>
          <a:noFill/>
          <a:ln/>
        </p:spPr>
        <p:txBody>
          <a:bodyPr wrap="square" lIns="0" tIns="0" rIns="0" bIns="0" rtlCol="0" anchor="t">
            <a:normAutofit/>
          </a:bodyPr>
          <a:lstStyle/>
          <a:p>
            <a:pPr marL="0" indent="0" algn="l">
              <a:lnSpc>
                <a:spcPct val="125000"/>
              </a:lnSpc>
              <a:buNone/>
            </a:pPr>
            <a:r>
              <a:rPr lang="en-US" sz="850" dirty="0">
                <a:solidFill>
                  <a:srgbClr val="272525"/>
                </a:solidFill>
                <a:latin typeface="Inter" pitchFamily="34" charset="0"/>
                <a:ea typeface="Inter" pitchFamily="34" charset="-122"/>
                <a:cs typeface="Inter" pitchFamily="34" charset="-120"/>
              </a:rPr>
              <a:t>Prodhuesi i parë dhe më i madh i moduleve fotovoltaike në rajon, me standarde ndërkombëtare cilësie dhe teknologji moderne të prodhimit.</a:t>
            </a:r>
            <a:endParaRPr lang="en-US" sz="850" dirty="0"/>
          </a:p>
        </p:txBody>
      </p:sp>
      <p:sp>
        <p:nvSpPr>
          <p:cNvPr id="7" name="Shape 5"/>
          <p:cNvSpPr/>
          <p:nvPr/>
        </p:nvSpPr>
        <p:spPr>
          <a:xfrm>
            <a:off x="3224361" y="1499146"/>
            <a:ext cx="2695277" cy="1108993"/>
          </a:xfrm>
          <a:prstGeom prst="roundRect">
            <a:avLst>
              <a:gd name="adj" fmla="val 4111"/>
            </a:avLst>
          </a:prstGeom>
          <a:solidFill>
            <a:srgbClr val="DADBF1"/>
          </a:solidFill>
          <a:ln w="4763">
            <a:solidFill>
              <a:srgbClr val="C0C1D7"/>
            </a:solidFill>
            <a:prstDash val="solid"/>
          </a:ln>
        </p:spPr>
        <p:txBody>
          <a:bodyPr/>
          <a:lstStyle/>
          <a:p>
            <a:endParaRPr lang="en-US"/>
          </a:p>
        </p:txBody>
      </p:sp>
      <p:sp>
        <p:nvSpPr>
          <p:cNvPr id="8" name="Text 6"/>
          <p:cNvSpPr/>
          <p:nvPr/>
        </p:nvSpPr>
        <p:spPr>
          <a:xfrm>
            <a:off x="3337620" y="1612404"/>
            <a:ext cx="1396008" cy="174278"/>
          </a:xfrm>
          <a:prstGeom prst="rect">
            <a:avLst/>
          </a:prstGeom>
          <a:noFill/>
          <a:ln/>
        </p:spPr>
        <p:txBody>
          <a:bodyPr wrap="none" lIns="0" tIns="0" rIns="0" bIns="0" rtlCol="0" anchor="t"/>
          <a:lstStyle/>
          <a:p>
            <a:pPr marL="0" indent="0" algn="l">
              <a:lnSpc>
                <a:spcPct val="104000"/>
              </a:lnSpc>
              <a:buNone/>
            </a:pPr>
            <a:r>
              <a:rPr lang="en-US" sz="1050" b="1" dirty="0">
                <a:solidFill>
                  <a:srgbClr val="000000"/>
                </a:solidFill>
                <a:latin typeface="Inter Bold" pitchFamily="34" charset="0"/>
                <a:ea typeface="Inter Bold" pitchFamily="34" charset="-122"/>
                <a:cs typeface="Inter Bold" pitchFamily="34" charset="-120"/>
              </a:rPr>
              <a:t>⚡</a:t>
            </a:r>
            <a:r>
              <a:rPr lang="en-US" sz="1050" b="1" dirty="0">
                <a:solidFill>
                  <a:srgbClr val="272525"/>
                </a:solidFill>
                <a:latin typeface="Inter Bold" pitchFamily="34" charset="0"/>
                <a:ea typeface="Inter Bold" pitchFamily="34" charset="-122"/>
                <a:cs typeface="Inter Bold" pitchFamily="34" charset="-120"/>
              </a:rPr>
              <a:t> 15+ MWp Projekte</a:t>
            </a:r>
            <a:endParaRPr lang="en-US" sz="1050" dirty="0"/>
          </a:p>
        </p:txBody>
      </p:sp>
      <p:sp>
        <p:nvSpPr>
          <p:cNvPr id="9" name="Text 7"/>
          <p:cNvSpPr/>
          <p:nvPr/>
        </p:nvSpPr>
        <p:spPr>
          <a:xfrm>
            <a:off x="3337620" y="1843608"/>
            <a:ext cx="2468761" cy="651272"/>
          </a:xfrm>
          <a:prstGeom prst="rect">
            <a:avLst/>
          </a:prstGeom>
          <a:noFill/>
          <a:ln/>
        </p:spPr>
        <p:txBody>
          <a:bodyPr wrap="square" lIns="0" tIns="0" rIns="0" bIns="0" rtlCol="0" anchor="t">
            <a:normAutofit/>
          </a:bodyPr>
          <a:lstStyle/>
          <a:p>
            <a:pPr marL="0" indent="0" algn="l">
              <a:lnSpc>
                <a:spcPct val="125000"/>
              </a:lnSpc>
              <a:buNone/>
            </a:pPr>
            <a:r>
              <a:rPr lang="en-US" sz="850" dirty="0">
                <a:solidFill>
                  <a:srgbClr val="272525"/>
                </a:solidFill>
                <a:latin typeface="Inter" pitchFamily="34" charset="0"/>
                <a:ea typeface="Inter" pitchFamily="34" charset="-122"/>
                <a:cs typeface="Inter" pitchFamily="34" charset="-120"/>
              </a:rPr>
              <a:t>Portofol i konsoliduar prej mbi 15 MWp të </a:t>
            </a:r>
            <a:r>
              <a:rPr lang="en-US" sz="850" dirty="0" err="1">
                <a:solidFill>
                  <a:srgbClr val="272525"/>
                </a:solidFill>
                <a:latin typeface="Inter" pitchFamily="34" charset="0"/>
                <a:ea typeface="Inter" pitchFamily="34" charset="-122"/>
                <a:cs typeface="Inter" pitchFamily="34" charset="-120"/>
              </a:rPr>
              <a:t>projekteve</a:t>
            </a:r>
            <a:r>
              <a:rPr lang="en-US" sz="850" dirty="0">
                <a:solidFill>
                  <a:srgbClr val="272525"/>
                </a:solidFill>
                <a:latin typeface="Inter" pitchFamily="34" charset="0"/>
                <a:ea typeface="Inter" pitchFamily="34" charset="-122"/>
                <a:cs typeface="Inter" pitchFamily="34" charset="-120"/>
              </a:rPr>
              <a:t> </a:t>
            </a:r>
            <a:r>
              <a:rPr lang="en-US" sz="850" dirty="0" err="1">
                <a:solidFill>
                  <a:srgbClr val="272525"/>
                </a:solidFill>
                <a:latin typeface="Inter" pitchFamily="34" charset="0"/>
                <a:ea typeface="Inter" pitchFamily="34" charset="-122"/>
                <a:cs typeface="Inter" pitchFamily="34" charset="-120"/>
              </a:rPr>
              <a:t>solare</a:t>
            </a:r>
            <a:r>
              <a:rPr lang="en-US" sz="850" dirty="0">
                <a:solidFill>
                  <a:srgbClr val="272525"/>
                </a:solidFill>
                <a:latin typeface="Inter" pitchFamily="34" charset="0"/>
                <a:ea typeface="Inter" pitchFamily="34" charset="-122"/>
                <a:cs typeface="Inter" pitchFamily="34" charset="-120"/>
              </a:rPr>
              <a:t> turnkey të realizuara me sukses, me ROI tërheqës dhe prodhim të lartë energjie.</a:t>
            </a:r>
            <a:endParaRPr lang="en-US" sz="850" dirty="0"/>
          </a:p>
        </p:txBody>
      </p:sp>
      <p:sp>
        <p:nvSpPr>
          <p:cNvPr id="10" name="Shape 8"/>
          <p:cNvSpPr/>
          <p:nvPr/>
        </p:nvSpPr>
        <p:spPr>
          <a:xfrm>
            <a:off x="6014591" y="1499146"/>
            <a:ext cx="2695277" cy="1108993"/>
          </a:xfrm>
          <a:prstGeom prst="roundRect">
            <a:avLst>
              <a:gd name="adj" fmla="val 4111"/>
            </a:avLst>
          </a:prstGeom>
          <a:solidFill>
            <a:srgbClr val="DADBF1"/>
          </a:solidFill>
          <a:ln w="4763">
            <a:solidFill>
              <a:srgbClr val="C0C1D7"/>
            </a:solidFill>
            <a:prstDash val="solid"/>
          </a:ln>
        </p:spPr>
        <p:txBody>
          <a:bodyPr/>
          <a:lstStyle/>
          <a:p>
            <a:endParaRPr lang="en-US"/>
          </a:p>
        </p:txBody>
      </p:sp>
      <p:sp>
        <p:nvSpPr>
          <p:cNvPr id="11" name="Text 9"/>
          <p:cNvSpPr/>
          <p:nvPr/>
        </p:nvSpPr>
        <p:spPr>
          <a:xfrm>
            <a:off x="6127849" y="1612404"/>
            <a:ext cx="1376958" cy="174278"/>
          </a:xfrm>
          <a:prstGeom prst="rect">
            <a:avLst/>
          </a:prstGeom>
          <a:noFill/>
          <a:ln/>
        </p:spPr>
        <p:txBody>
          <a:bodyPr wrap="none" lIns="0" tIns="0" rIns="0" bIns="0" rtlCol="0" anchor="t"/>
          <a:lstStyle/>
          <a:p>
            <a:pPr marL="0" indent="0" algn="l">
              <a:lnSpc>
                <a:spcPct val="104000"/>
              </a:lnSpc>
              <a:buNone/>
            </a:pPr>
            <a:r>
              <a:rPr lang="en-US" sz="1050" b="1" dirty="0">
                <a:solidFill>
                  <a:srgbClr val="000000"/>
                </a:solidFill>
                <a:latin typeface="Inter Bold" pitchFamily="34" charset="0"/>
                <a:ea typeface="Inter Bold" pitchFamily="34" charset="-122"/>
                <a:cs typeface="Inter Bold" pitchFamily="34" charset="-120"/>
              </a:rPr>
              <a:t>👷</a:t>
            </a:r>
            <a:r>
              <a:rPr lang="en-US" sz="1050" b="1" dirty="0">
                <a:solidFill>
                  <a:srgbClr val="272525"/>
                </a:solidFill>
                <a:latin typeface="Inter Bold" pitchFamily="34" charset="0"/>
                <a:ea typeface="Inter Bold" pitchFamily="34" charset="-122"/>
                <a:cs typeface="Inter Bold" pitchFamily="34" charset="-120"/>
              </a:rPr>
              <a:t> Ekip i Ri &amp; Ekspert</a:t>
            </a:r>
            <a:endParaRPr lang="en-US" sz="1050" dirty="0"/>
          </a:p>
        </p:txBody>
      </p:sp>
      <p:sp>
        <p:nvSpPr>
          <p:cNvPr id="12" name="Text 10"/>
          <p:cNvSpPr/>
          <p:nvPr/>
        </p:nvSpPr>
        <p:spPr>
          <a:xfrm>
            <a:off x="6127849" y="1843608"/>
            <a:ext cx="2468761" cy="651272"/>
          </a:xfrm>
          <a:prstGeom prst="rect">
            <a:avLst/>
          </a:prstGeom>
          <a:noFill/>
          <a:ln/>
        </p:spPr>
        <p:txBody>
          <a:bodyPr wrap="square" lIns="0" tIns="0" rIns="0" bIns="0" rtlCol="0" anchor="t">
            <a:normAutofit/>
          </a:bodyPr>
          <a:lstStyle/>
          <a:p>
            <a:pPr marL="0" indent="0" algn="l">
              <a:lnSpc>
                <a:spcPct val="125000"/>
              </a:lnSpc>
              <a:buNone/>
            </a:pPr>
            <a:r>
              <a:rPr lang="en-US" sz="850" dirty="0">
                <a:solidFill>
                  <a:srgbClr val="272525"/>
                </a:solidFill>
                <a:latin typeface="Inter" pitchFamily="34" charset="0"/>
                <a:ea typeface="Inter" pitchFamily="34" charset="-122"/>
                <a:cs typeface="Inter" pitchFamily="34" charset="-120"/>
              </a:rPr>
              <a:t>Talent shumë i kualifikuar me moshë mesatare nën 30 vjeç, i specializuar në shitje, dizajn, instalim dhe mirëmbajtje të sistemeve fotovoltaike.</a:t>
            </a:r>
            <a:endParaRPr lang="en-US" sz="850" dirty="0"/>
          </a:p>
        </p:txBody>
      </p:sp>
      <p:pic>
        <p:nvPicPr>
          <p:cNvPr id="13" name="Image 0" descr="preencoded.png"/>
          <p:cNvPicPr>
            <a:picLocks noChangeAspect="1"/>
          </p:cNvPicPr>
          <p:nvPr/>
        </p:nvPicPr>
        <p:blipFill>
          <a:blip r:embed="rId3"/>
          <a:stretch>
            <a:fillRect/>
          </a:stretch>
        </p:blipFill>
        <p:spPr>
          <a:xfrm>
            <a:off x="434132" y="2714923"/>
            <a:ext cx="4137868" cy="434132"/>
          </a:xfrm>
          <a:prstGeom prst="rect">
            <a:avLst/>
          </a:prstGeom>
        </p:spPr>
      </p:pic>
      <p:sp>
        <p:nvSpPr>
          <p:cNvPr id="14" name="Text 11"/>
          <p:cNvSpPr/>
          <p:nvPr/>
        </p:nvSpPr>
        <p:spPr>
          <a:xfrm>
            <a:off x="542627" y="3244007"/>
            <a:ext cx="1356717" cy="169515"/>
          </a:xfrm>
          <a:prstGeom prst="rect">
            <a:avLst/>
          </a:prstGeom>
          <a:noFill/>
          <a:ln/>
        </p:spPr>
        <p:txBody>
          <a:bodyPr wrap="none" lIns="0" tIns="0" rIns="0" bIns="0" rtlCol="0" anchor="t"/>
          <a:lstStyle/>
          <a:p>
            <a:pPr marL="0" indent="0" algn="l">
              <a:lnSpc>
                <a:spcPct val="104000"/>
              </a:lnSpc>
              <a:buNone/>
            </a:pPr>
            <a:r>
              <a:rPr lang="en-US" sz="1050" b="1" dirty="0">
                <a:solidFill>
                  <a:srgbClr val="272525"/>
                </a:solidFill>
                <a:latin typeface="Inter Bold" pitchFamily="34" charset="0"/>
                <a:ea typeface="Inter Bold" pitchFamily="34" charset="-122"/>
                <a:cs typeface="Inter Bold" pitchFamily="34" charset="-120"/>
              </a:rPr>
              <a:t>Shitje &amp; Konsultim</a:t>
            </a:r>
            <a:endParaRPr lang="en-US" sz="1050" dirty="0"/>
          </a:p>
        </p:txBody>
      </p:sp>
      <p:sp>
        <p:nvSpPr>
          <p:cNvPr id="15" name="Text 12"/>
          <p:cNvSpPr/>
          <p:nvPr/>
        </p:nvSpPr>
        <p:spPr>
          <a:xfrm>
            <a:off x="542627" y="3470449"/>
            <a:ext cx="3920877" cy="162818"/>
          </a:xfrm>
          <a:prstGeom prst="rect">
            <a:avLst/>
          </a:prstGeom>
          <a:noFill/>
          <a:ln/>
        </p:spPr>
        <p:txBody>
          <a:bodyPr wrap="none" lIns="0" tIns="0" rIns="0" bIns="0" rtlCol="0" anchor="t"/>
          <a:lstStyle/>
          <a:p>
            <a:pPr marL="0" indent="0" algn="l">
              <a:lnSpc>
                <a:spcPct val="125000"/>
              </a:lnSpc>
              <a:buNone/>
            </a:pPr>
            <a:r>
              <a:rPr lang="en-US" sz="850" dirty="0">
                <a:solidFill>
                  <a:srgbClr val="272525"/>
                </a:solidFill>
                <a:latin typeface="Inter" pitchFamily="34" charset="0"/>
                <a:ea typeface="Inter" pitchFamily="34" charset="-122"/>
                <a:cs typeface="Inter" pitchFamily="34" charset="-120"/>
              </a:rPr>
              <a:t>Analizë e nevojave dhe propozim i zgjidhjes optimale energjetike</a:t>
            </a:r>
            <a:endParaRPr lang="en-US" sz="850" dirty="0"/>
          </a:p>
        </p:txBody>
      </p:sp>
      <p:pic>
        <p:nvPicPr>
          <p:cNvPr id="16" name="Image 1" descr="preencoded.png"/>
          <p:cNvPicPr>
            <a:picLocks noChangeAspect="1"/>
          </p:cNvPicPr>
          <p:nvPr/>
        </p:nvPicPr>
        <p:blipFill>
          <a:blip r:embed="rId4"/>
          <a:stretch>
            <a:fillRect/>
          </a:stretch>
        </p:blipFill>
        <p:spPr>
          <a:xfrm>
            <a:off x="4572000" y="2714923"/>
            <a:ext cx="4137868" cy="434132"/>
          </a:xfrm>
          <a:prstGeom prst="rect">
            <a:avLst/>
          </a:prstGeom>
        </p:spPr>
      </p:pic>
      <p:sp>
        <p:nvSpPr>
          <p:cNvPr id="17" name="Text 13"/>
          <p:cNvSpPr/>
          <p:nvPr/>
        </p:nvSpPr>
        <p:spPr>
          <a:xfrm>
            <a:off x="4680496" y="3244007"/>
            <a:ext cx="1356717" cy="169515"/>
          </a:xfrm>
          <a:prstGeom prst="rect">
            <a:avLst/>
          </a:prstGeom>
          <a:noFill/>
          <a:ln/>
        </p:spPr>
        <p:txBody>
          <a:bodyPr wrap="none" lIns="0" tIns="0" rIns="0" bIns="0" rtlCol="0" anchor="t"/>
          <a:lstStyle/>
          <a:p>
            <a:pPr marL="0" indent="0" algn="l">
              <a:lnSpc>
                <a:spcPct val="104000"/>
              </a:lnSpc>
              <a:buNone/>
            </a:pPr>
            <a:r>
              <a:rPr lang="en-US" sz="1050" b="1" dirty="0">
                <a:solidFill>
                  <a:srgbClr val="272525"/>
                </a:solidFill>
                <a:latin typeface="Inter Bold" pitchFamily="34" charset="0"/>
                <a:ea typeface="Inter Bold" pitchFamily="34" charset="-122"/>
                <a:cs typeface="Inter Bold" pitchFamily="34" charset="-120"/>
              </a:rPr>
              <a:t>Dizajn &amp; Inxhinieri</a:t>
            </a:r>
            <a:endParaRPr lang="en-US" sz="1050" dirty="0"/>
          </a:p>
        </p:txBody>
      </p:sp>
      <p:sp>
        <p:nvSpPr>
          <p:cNvPr id="18" name="Text 14"/>
          <p:cNvSpPr/>
          <p:nvPr/>
        </p:nvSpPr>
        <p:spPr>
          <a:xfrm>
            <a:off x="4680496" y="3470449"/>
            <a:ext cx="3920877" cy="162818"/>
          </a:xfrm>
          <a:prstGeom prst="rect">
            <a:avLst/>
          </a:prstGeom>
          <a:noFill/>
          <a:ln/>
        </p:spPr>
        <p:txBody>
          <a:bodyPr wrap="none" lIns="0" tIns="0" rIns="0" bIns="0" rtlCol="0" anchor="t"/>
          <a:lstStyle/>
          <a:p>
            <a:pPr marL="0" indent="0" algn="l">
              <a:lnSpc>
                <a:spcPct val="125000"/>
              </a:lnSpc>
              <a:buNone/>
            </a:pPr>
            <a:r>
              <a:rPr lang="en-US" sz="850" dirty="0">
                <a:solidFill>
                  <a:srgbClr val="272525"/>
                </a:solidFill>
                <a:latin typeface="Inter" pitchFamily="34" charset="0"/>
                <a:ea typeface="Inter" pitchFamily="34" charset="-122"/>
                <a:cs typeface="Inter" pitchFamily="34" charset="-120"/>
              </a:rPr>
              <a:t>Projektim profesional i sistemit fotovoltaik sipas standardeve ndërkombëtare</a:t>
            </a:r>
            <a:endParaRPr lang="en-US" sz="850" dirty="0"/>
          </a:p>
        </p:txBody>
      </p:sp>
      <p:pic>
        <p:nvPicPr>
          <p:cNvPr id="19" name="Image 2" descr="preencoded.png"/>
          <p:cNvPicPr>
            <a:picLocks noChangeAspect="1"/>
          </p:cNvPicPr>
          <p:nvPr/>
        </p:nvPicPr>
        <p:blipFill>
          <a:blip r:embed="rId5"/>
          <a:stretch>
            <a:fillRect/>
          </a:stretch>
        </p:blipFill>
        <p:spPr>
          <a:xfrm>
            <a:off x="434132" y="3741762"/>
            <a:ext cx="4137868" cy="434132"/>
          </a:xfrm>
          <a:prstGeom prst="rect">
            <a:avLst/>
          </a:prstGeom>
        </p:spPr>
      </p:pic>
      <p:sp>
        <p:nvSpPr>
          <p:cNvPr id="20" name="Text 15"/>
          <p:cNvSpPr/>
          <p:nvPr/>
        </p:nvSpPr>
        <p:spPr>
          <a:xfrm>
            <a:off x="542627" y="4270846"/>
            <a:ext cx="1356717" cy="169515"/>
          </a:xfrm>
          <a:prstGeom prst="rect">
            <a:avLst/>
          </a:prstGeom>
          <a:noFill/>
          <a:ln/>
        </p:spPr>
        <p:txBody>
          <a:bodyPr wrap="none" lIns="0" tIns="0" rIns="0" bIns="0" rtlCol="0" anchor="t"/>
          <a:lstStyle/>
          <a:p>
            <a:pPr marL="0" indent="0" algn="l">
              <a:lnSpc>
                <a:spcPct val="104000"/>
              </a:lnSpc>
              <a:buNone/>
            </a:pPr>
            <a:r>
              <a:rPr lang="en-US" sz="1050" b="1" dirty="0">
                <a:solidFill>
                  <a:srgbClr val="272525"/>
                </a:solidFill>
                <a:latin typeface="Inter Bold" pitchFamily="34" charset="0"/>
                <a:ea typeface="Inter Bold" pitchFamily="34" charset="-122"/>
                <a:cs typeface="Inter Bold" pitchFamily="34" charset="-120"/>
              </a:rPr>
              <a:t>Instalim &amp; Dorëzim</a:t>
            </a:r>
            <a:endParaRPr lang="en-US" sz="1050" dirty="0"/>
          </a:p>
        </p:txBody>
      </p:sp>
      <p:sp>
        <p:nvSpPr>
          <p:cNvPr id="21" name="Text 16"/>
          <p:cNvSpPr/>
          <p:nvPr/>
        </p:nvSpPr>
        <p:spPr>
          <a:xfrm>
            <a:off x="542627" y="4497288"/>
            <a:ext cx="3920877" cy="162818"/>
          </a:xfrm>
          <a:prstGeom prst="rect">
            <a:avLst/>
          </a:prstGeom>
          <a:noFill/>
          <a:ln/>
        </p:spPr>
        <p:txBody>
          <a:bodyPr wrap="none" lIns="0" tIns="0" rIns="0" bIns="0" rtlCol="0" anchor="t"/>
          <a:lstStyle/>
          <a:p>
            <a:pPr marL="0" indent="0" algn="l">
              <a:lnSpc>
                <a:spcPct val="125000"/>
              </a:lnSpc>
              <a:buNone/>
            </a:pPr>
            <a:r>
              <a:rPr lang="en-US" sz="850" dirty="0">
                <a:solidFill>
                  <a:srgbClr val="272525"/>
                </a:solidFill>
                <a:latin typeface="Inter" pitchFamily="34" charset="0"/>
                <a:ea typeface="Inter" pitchFamily="34" charset="-122"/>
                <a:cs typeface="Inter" pitchFamily="34" charset="-120"/>
              </a:rPr>
              <a:t>Instalim i kujdesshëm dhe dorëzim i plotë i sistemit turnkey në funksionim</a:t>
            </a:r>
            <a:endParaRPr lang="en-US" sz="850" dirty="0"/>
          </a:p>
        </p:txBody>
      </p:sp>
      <p:pic>
        <p:nvPicPr>
          <p:cNvPr id="22" name="Image 3" descr="preencoded.png"/>
          <p:cNvPicPr>
            <a:picLocks noChangeAspect="1"/>
          </p:cNvPicPr>
          <p:nvPr/>
        </p:nvPicPr>
        <p:blipFill>
          <a:blip r:embed="rId6"/>
          <a:stretch>
            <a:fillRect/>
          </a:stretch>
        </p:blipFill>
        <p:spPr>
          <a:xfrm>
            <a:off x="4572000" y="3741762"/>
            <a:ext cx="4137868" cy="434132"/>
          </a:xfrm>
          <a:prstGeom prst="rect">
            <a:avLst/>
          </a:prstGeom>
        </p:spPr>
      </p:pic>
      <p:sp>
        <p:nvSpPr>
          <p:cNvPr id="23" name="Text 17"/>
          <p:cNvSpPr/>
          <p:nvPr/>
        </p:nvSpPr>
        <p:spPr>
          <a:xfrm>
            <a:off x="4680496" y="4270846"/>
            <a:ext cx="1356717" cy="169515"/>
          </a:xfrm>
          <a:prstGeom prst="rect">
            <a:avLst/>
          </a:prstGeom>
          <a:noFill/>
          <a:ln/>
        </p:spPr>
        <p:txBody>
          <a:bodyPr wrap="none" lIns="0" tIns="0" rIns="0" bIns="0" rtlCol="0" anchor="t"/>
          <a:lstStyle/>
          <a:p>
            <a:pPr marL="0" indent="0" algn="l">
              <a:lnSpc>
                <a:spcPct val="104000"/>
              </a:lnSpc>
              <a:buNone/>
            </a:pPr>
            <a:r>
              <a:rPr lang="en-US" sz="1050" b="1" dirty="0">
                <a:solidFill>
                  <a:srgbClr val="272525"/>
                </a:solidFill>
                <a:latin typeface="Inter Bold" pitchFamily="34" charset="0"/>
                <a:ea typeface="Inter Bold" pitchFamily="34" charset="-122"/>
                <a:cs typeface="Inter Bold" pitchFamily="34" charset="-120"/>
              </a:rPr>
              <a:t>Mirëmbajtje</a:t>
            </a:r>
            <a:endParaRPr lang="en-US" sz="1050" dirty="0"/>
          </a:p>
        </p:txBody>
      </p:sp>
      <p:sp>
        <p:nvSpPr>
          <p:cNvPr id="24" name="Text 18"/>
          <p:cNvSpPr/>
          <p:nvPr/>
        </p:nvSpPr>
        <p:spPr>
          <a:xfrm>
            <a:off x="4680496" y="4497288"/>
            <a:ext cx="3920877" cy="162818"/>
          </a:xfrm>
          <a:prstGeom prst="rect">
            <a:avLst/>
          </a:prstGeom>
          <a:noFill/>
          <a:ln/>
        </p:spPr>
        <p:txBody>
          <a:bodyPr wrap="none" lIns="0" tIns="0" rIns="0" bIns="0" rtlCol="0" anchor="t"/>
          <a:lstStyle/>
          <a:p>
            <a:pPr marL="0" indent="0" algn="l">
              <a:lnSpc>
                <a:spcPct val="125000"/>
              </a:lnSpc>
              <a:buNone/>
            </a:pPr>
            <a:r>
              <a:rPr lang="en-US" sz="850" dirty="0">
                <a:solidFill>
                  <a:srgbClr val="272525"/>
                </a:solidFill>
                <a:latin typeface="Inter" pitchFamily="34" charset="0"/>
                <a:ea typeface="Inter" pitchFamily="34" charset="-122"/>
                <a:cs typeface="Inter" pitchFamily="34" charset="-120"/>
              </a:rPr>
              <a:t>Shërbim i vazhdueshëm pas-shitjes për rendiment maksimal afatgjatë</a:t>
            </a:r>
            <a:endParaRPr lang="en-US" sz="850" dirty="0"/>
          </a:p>
        </p:txBody>
      </p:sp>
      <p:pic>
        <p:nvPicPr>
          <p:cNvPr id="25" name="Image 113">
            <a:extLst>
              <a:ext uri="{FF2B5EF4-FFF2-40B4-BE49-F238E27FC236}">
                <a16:creationId xmlns:a16="http://schemas.microsoft.com/office/drawing/2014/main" id="{87692DE7-D102-608F-89BA-B170BB6BA50A}"/>
              </a:ext>
            </a:extLst>
          </p:cNvPr>
          <p:cNvPicPr>
            <a:picLocks/>
          </p:cNvPicPr>
          <p:nvPr/>
        </p:nvPicPr>
        <p:blipFill>
          <a:blip r:embed="rId7" cstate="print"/>
          <a:stretch>
            <a:fillRect/>
          </a:stretch>
        </p:blipFill>
        <p:spPr>
          <a:xfrm>
            <a:off x="7780564" y="4830218"/>
            <a:ext cx="1154716" cy="201683"/>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1515145" y="256356"/>
            <a:ext cx="2395389" cy="242292"/>
          </a:xfrm>
          <a:prstGeom prst="rect">
            <a:avLst/>
          </a:prstGeom>
          <a:noFill/>
          <a:ln/>
        </p:spPr>
        <p:txBody>
          <a:bodyPr wrap="none" lIns="0" tIns="0" rIns="0" bIns="0" rtlCol="0" anchor="t"/>
          <a:lstStyle/>
          <a:p>
            <a:pPr marL="0" indent="0" algn="l">
              <a:lnSpc>
                <a:spcPct val="104000"/>
              </a:lnSpc>
              <a:buNone/>
            </a:pPr>
            <a:r>
              <a:rPr lang="en-US" sz="1500" b="1" dirty="0">
                <a:solidFill>
                  <a:srgbClr val="000000"/>
                </a:solidFill>
                <a:latin typeface="Inter Bold" pitchFamily="34" charset="0"/>
                <a:ea typeface="Inter Bold" pitchFamily="34" charset="-122"/>
                <a:cs typeface="Inter Bold" pitchFamily="34" charset="-120"/>
              </a:rPr>
              <a:t>Na Kontaktoni</a:t>
            </a:r>
            <a:endParaRPr lang="en-US" sz="1500" dirty="0"/>
          </a:p>
        </p:txBody>
      </p:sp>
      <p:sp>
        <p:nvSpPr>
          <p:cNvPr id="3" name="Text 1"/>
          <p:cNvSpPr/>
          <p:nvPr/>
        </p:nvSpPr>
        <p:spPr>
          <a:xfrm>
            <a:off x="1515145" y="595536"/>
            <a:ext cx="6113711" cy="302270"/>
          </a:xfrm>
          <a:prstGeom prst="rect">
            <a:avLst/>
          </a:prstGeom>
          <a:noFill/>
          <a:ln/>
        </p:spPr>
        <p:txBody>
          <a:bodyPr wrap="square" lIns="0" tIns="0" rIns="0" bIns="0" rtlCol="0" anchor="t">
            <a:normAutofit/>
          </a:bodyPr>
          <a:lstStyle/>
          <a:p>
            <a:pPr marL="0" indent="0" algn="l">
              <a:lnSpc>
                <a:spcPct val="108000"/>
              </a:lnSpc>
              <a:buNone/>
            </a:pPr>
            <a:r>
              <a:rPr lang="en-US" sz="600" dirty="0">
                <a:solidFill>
                  <a:srgbClr val="272525"/>
                </a:solidFill>
                <a:latin typeface="Inter" pitchFamily="34" charset="0"/>
                <a:ea typeface="Inter" pitchFamily="34" charset="-122"/>
                <a:cs typeface="Inter" pitchFamily="34" charset="-120"/>
              </a:rPr>
              <a:t>Jeni të gatshëm të kaloni në energji të pastër dhe të përfitoni nga investimi </a:t>
            </a:r>
            <a:r>
              <a:rPr lang="en-US" sz="600" dirty="0" err="1">
                <a:solidFill>
                  <a:srgbClr val="272525"/>
                </a:solidFill>
                <a:latin typeface="Inter" pitchFamily="34" charset="0"/>
                <a:ea typeface="Inter" pitchFamily="34" charset="-122"/>
                <a:cs typeface="Inter" pitchFamily="34" charset="-120"/>
              </a:rPr>
              <a:t>juaj</a:t>
            </a:r>
            <a:r>
              <a:rPr lang="en-US" sz="600" dirty="0">
                <a:solidFill>
                  <a:srgbClr val="272525"/>
                </a:solidFill>
                <a:latin typeface="Inter" pitchFamily="34" charset="0"/>
                <a:ea typeface="Inter" pitchFamily="34" charset="-122"/>
                <a:cs typeface="Inter" pitchFamily="34" charset="-120"/>
              </a:rPr>
              <a:t> solar? Ekipi ynë i ekspertëve është në dispozicion për t'ju ofruar konsultim falas dhe një propozim të personalizuar për shtëpinë ose biznesin tuaj. Qendrën tonë të shërbimit e kemi me seli në zemër të Kosovës, me mbulim ndërkombëtar dhe ekspertizë të provuar.</a:t>
            </a:r>
            <a:endParaRPr lang="en-US" sz="600" dirty="0"/>
          </a:p>
        </p:txBody>
      </p:sp>
      <p:sp>
        <p:nvSpPr>
          <p:cNvPr id="4" name="Shape 2"/>
          <p:cNvSpPr/>
          <p:nvPr/>
        </p:nvSpPr>
        <p:spPr>
          <a:xfrm>
            <a:off x="1459260" y="952277"/>
            <a:ext cx="3074045" cy="3934792"/>
          </a:xfrm>
          <a:prstGeom prst="roundRect">
            <a:avLst>
              <a:gd name="adj" fmla="val 1816"/>
            </a:avLst>
          </a:prstGeom>
          <a:solidFill>
            <a:srgbClr val="4950BC"/>
          </a:solidFill>
          <a:ln/>
        </p:spPr>
        <p:txBody>
          <a:bodyPr/>
          <a:lstStyle/>
          <a:p>
            <a:endParaRPr lang="en-US"/>
          </a:p>
        </p:txBody>
      </p:sp>
      <p:sp>
        <p:nvSpPr>
          <p:cNvPr id="5" name="Text 3"/>
          <p:cNvSpPr/>
          <p:nvPr/>
        </p:nvSpPr>
        <p:spPr>
          <a:xfrm>
            <a:off x="1536725" y="1000720"/>
            <a:ext cx="1426294" cy="125834"/>
          </a:xfrm>
          <a:prstGeom prst="rect">
            <a:avLst/>
          </a:prstGeom>
          <a:noFill/>
          <a:ln/>
        </p:spPr>
        <p:txBody>
          <a:bodyPr wrap="none" lIns="0" tIns="0" rIns="0" bIns="0" rtlCol="0" anchor="t"/>
          <a:lstStyle/>
          <a:p>
            <a:pPr marL="0" indent="0" algn="l">
              <a:lnSpc>
                <a:spcPct val="104000"/>
              </a:lnSpc>
              <a:buNone/>
            </a:pPr>
            <a:r>
              <a:rPr lang="en-US" sz="750" b="1" dirty="0">
                <a:solidFill>
                  <a:srgbClr val="000000"/>
                </a:solidFill>
                <a:latin typeface="Inter Bold" pitchFamily="34" charset="0"/>
                <a:ea typeface="Inter Bold" pitchFamily="34" charset="-122"/>
                <a:cs typeface="Inter Bold" pitchFamily="34" charset="-120"/>
              </a:rPr>
              <a:t>📍</a:t>
            </a:r>
            <a:r>
              <a:rPr lang="en-US" sz="750" b="1" dirty="0">
                <a:solidFill>
                  <a:srgbClr val="FFFFFF"/>
                </a:solidFill>
                <a:latin typeface="Inter Bold" pitchFamily="34" charset="0"/>
                <a:ea typeface="Inter Bold" pitchFamily="34" charset="-122"/>
                <a:cs typeface="Inter Bold" pitchFamily="34" charset="-120"/>
              </a:rPr>
              <a:t> Adresa</a:t>
            </a:r>
            <a:endParaRPr lang="en-US" sz="750" dirty="0"/>
          </a:p>
        </p:txBody>
      </p:sp>
      <p:sp>
        <p:nvSpPr>
          <p:cNvPr id="6" name="Text 4"/>
          <p:cNvSpPr/>
          <p:nvPr/>
        </p:nvSpPr>
        <p:spPr>
          <a:xfrm>
            <a:off x="1536725" y="1174998"/>
            <a:ext cx="2919115" cy="201513"/>
          </a:xfrm>
          <a:prstGeom prst="rect">
            <a:avLst/>
          </a:prstGeom>
          <a:noFill/>
          <a:ln/>
        </p:spPr>
        <p:txBody>
          <a:bodyPr wrap="square" lIns="0" tIns="0" rIns="0" bIns="0" rtlCol="0" anchor="t">
            <a:normAutofit/>
          </a:bodyPr>
          <a:lstStyle/>
          <a:p>
            <a:pPr marL="0" indent="0" algn="l">
              <a:lnSpc>
                <a:spcPct val="108000"/>
              </a:lnSpc>
              <a:buNone/>
            </a:pPr>
            <a:r>
              <a:rPr lang="en-US" sz="600" dirty="0">
                <a:solidFill>
                  <a:srgbClr val="FFFFFF"/>
                </a:solidFill>
                <a:latin typeface="Inter" pitchFamily="34" charset="0"/>
                <a:ea typeface="Inter" pitchFamily="34" charset="-122"/>
                <a:cs typeface="Inter" pitchFamily="34" charset="-120"/>
              </a:rPr>
              <a:t>Rr. Motrat Qiriazi, Sllatinë e Madhe</a:t>
            </a:r>
            <a:endParaRPr lang="en-US" sz="600" dirty="0"/>
          </a:p>
          <a:p>
            <a:pPr marL="0" indent="0" algn="l">
              <a:lnSpc>
                <a:spcPct val="108000"/>
              </a:lnSpc>
              <a:buNone/>
            </a:pPr>
            <a:r>
              <a:rPr lang="en-US" sz="600" dirty="0">
                <a:solidFill>
                  <a:srgbClr val="FFFFFF"/>
                </a:solidFill>
                <a:latin typeface="Inter" pitchFamily="34" charset="0"/>
                <a:ea typeface="Inter" pitchFamily="34" charset="-122"/>
                <a:cs typeface="Inter" pitchFamily="34" charset="-120"/>
              </a:rPr>
              <a:t>Fushë Kosovë, Kosovë</a:t>
            </a:r>
            <a:endParaRPr lang="en-US" sz="600" dirty="0"/>
          </a:p>
        </p:txBody>
      </p:sp>
      <p:sp>
        <p:nvSpPr>
          <p:cNvPr id="7" name="Text 5"/>
          <p:cNvSpPr/>
          <p:nvPr/>
        </p:nvSpPr>
        <p:spPr>
          <a:xfrm>
            <a:off x="1536725" y="1424955"/>
            <a:ext cx="1426294" cy="125834"/>
          </a:xfrm>
          <a:prstGeom prst="rect">
            <a:avLst/>
          </a:prstGeom>
          <a:noFill/>
          <a:ln/>
        </p:spPr>
        <p:txBody>
          <a:bodyPr wrap="none" lIns="0" tIns="0" rIns="0" bIns="0" rtlCol="0" anchor="t"/>
          <a:lstStyle/>
          <a:p>
            <a:pPr marL="0" indent="0" algn="l">
              <a:lnSpc>
                <a:spcPct val="104000"/>
              </a:lnSpc>
              <a:buNone/>
            </a:pPr>
            <a:r>
              <a:rPr lang="en-US" sz="750" b="1" dirty="0">
                <a:solidFill>
                  <a:srgbClr val="000000"/>
                </a:solidFill>
                <a:latin typeface="Inter Bold" pitchFamily="34" charset="0"/>
                <a:ea typeface="Inter Bold" pitchFamily="34" charset="-122"/>
                <a:cs typeface="Inter Bold" pitchFamily="34" charset="-120"/>
              </a:rPr>
              <a:t>📞</a:t>
            </a:r>
            <a:r>
              <a:rPr lang="en-US" sz="750" b="1" dirty="0">
                <a:solidFill>
                  <a:srgbClr val="FFFFFF"/>
                </a:solidFill>
                <a:latin typeface="Inter Bold" pitchFamily="34" charset="0"/>
                <a:ea typeface="Inter Bold" pitchFamily="34" charset="-122"/>
                <a:cs typeface="Inter Bold" pitchFamily="34" charset="-120"/>
              </a:rPr>
              <a:t> Telefon</a:t>
            </a:r>
            <a:endParaRPr lang="en-US" sz="750" dirty="0"/>
          </a:p>
        </p:txBody>
      </p:sp>
      <p:sp>
        <p:nvSpPr>
          <p:cNvPr id="8" name="Text 6"/>
          <p:cNvSpPr/>
          <p:nvPr/>
        </p:nvSpPr>
        <p:spPr>
          <a:xfrm>
            <a:off x="1536725" y="1599233"/>
            <a:ext cx="3376315" cy="100757"/>
          </a:xfrm>
          <a:prstGeom prst="rect">
            <a:avLst/>
          </a:prstGeom>
          <a:noFill/>
          <a:ln/>
        </p:spPr>
        <p:txBody>
          <a:bodyPr wrap="none" lIns="0" tIns="0" rIns="0" bIns="0" rtlCol="0" anchor="t"/>
          <a:lstStyle/>
          <a:p>
            <a:pPr marL="0" indent="0" algn="l">
              <a:lnSpc>
                <a:spcPct val="108000"/>
              </a:lnSpc>
              <a:buNone/>
            </a:pPr>
            <a:r>
              <a:rPr lang="en-US" sz="600" dirty="0">
                <a:solidFill>
                  <a:srgbClr val="FFFFFF"/>
                </a:solidFill>
                <a:latin typeface="Inter" pitchFamily="34" charset="0"/>
                <a:ea typeface="Inter" pitchFamily="34" charset="-122"/>
                <a:cs typeface="Inter" pitchFamily="34" charset="-120"/>
              </a:rPr>
              <a:t>+383 (0) 49 696 494</a:t>
            </a:r>
            <a:endParaRPr lang="en-US" sz="600" dirty="0"/>
          </a:p>
        </p:txBody>
      </p:sp>
      <p:sp>
        <p:nvSpPr>
          <p:cNvPr id="9" name="Text 7"/>
          <p:cNvSpPr/>
          <p:nvPr/>
        </p:nvSpPr>
        <p:spPr>
          <a:xfrm>
            <a:off x="1536725" y="1748433"/>
            <a:ext cx="1426294" cy="125834"/>
          </a:xfrm>
          <a:prstGeom prst="rect">
            <a:avLst/>
          </a:prstGeom>
          <a:noFill/>
          <a:ln/>
        </p:spPr>
        <p:txBody>
          <a:bodyPr wrap="none" lIns="0" tIns="0" rIns="0" bIns="0" rtlCol="0" anchor="t"/>
          <a:lstStyle/>
          <a:p>
            <a:pPr marL="0" indent="0" algn="l">
              <a:lnSpc>
                <a:spcPct val="104000"/>
              </a:lnSpc>
              <a:buNone/>
            </a:pPr>
            <a:r>
              <a:rPr lang="en-US" sz="750" b="1" dirty="0">
                <a:solidFill>
                  <a:srgbClr val="000000"/>
                </a:solidFill>
                <a:latin typeface="Inter Bold" pitchFamily="34" charset="0"/>
                <a:ea typeface="Inter Bold" pitchFamily="34" charset="-122"/>
                <a:cs typeface="Inter Bold" pitchFamily="34" charset="-120"/>
              </a:rPr>
              <a:t>✉️</a:t>
            </a:r>
            <a:r>
              <a:rPr lang="en-US" sz="750" b="1" dirty="0">
                <a:solidFill>
                  <a:srgbClr val="FFFFFF"/>
                </a:solidFill>
                <a:latin typeface="Inter Bold" pitchFamily="34" charset="0"/>
                <a:ea typeface="Inter Bold" pitchFamily="34" charset="-122"/>
                <a:cs typeface="Inter Bold" pitchFamily="34" charset="-120"/>
              </a:rPr>
              <a:t> Email</a:t>
            </a:r>
            <a:endParaRPr lang="en-US" sz="750" dirty="0"/>
          </a:p>
        </p:txBody>
      </p:sp>
      <p:sp>
        <p:nvSpPr>
          <p:cNvPr id="10" name="Text 8"/>
          <p:cNvSpPr/>
          <p:nvPr/>
        </p:nvSpPr>
        <p:spPr>
          <a:xfrm>
            <a:off x="1536725" y="1922711"/>
            <a:ext cx="3376315" cy="100757"/>
          </a:xfrm>
          <a:prstGeom prst="rect">
            <a:avLst/>
          </a:prstGeom>
          <a:noFill/>
          <a:ln/>
        </p:spPr>
        <p:txBody>
          <a:bodyPr wrap="none" lIns="0" tIns="0" rIns="0" bIns="0" rtlCol="0" anchor="t"/>
          <a:lstStyle/>
          <a:p>
            <a:pPr marL="0" indent="0" algn="l">
              <a:lnSpc>
                <a:spcPct val="108000"/>
              </a:lnSpc>
              <a:buNone/>
            </a:pPr>
            <a:r>
              <a:rPr lang="en-US" sz="600" dirty="0">
                <a:solidFill>
                  <a:srgbClr val="FFFFFF"/>
                </a:solidFill>
                <a:latin typeface="Inter" pitchFamily="34" charset="0"/>
                <a:ea typeface="Inter" pitchFamily="34" charset="-122"/>
                <a:cs typeface="Inter" pitchFamily="34" charset="-120"/>
              </a:rPr>
              <a:t>sales@jahasolar.com</a:t>
            </a:r>
            <a:endParaRPr lang="en-US" sz="600" dirty="0"/>
          </a:p>
        </p:txBody>
      </p:sp>
      <p:sp>
        <p:nvSpPr>
          <p:cNvPr id="11" name="Text 9"/>
          <p:cNvSpPr/>
          <p:nvPr/>
        </p:nvSpPr>
        <p:spPr>
          <a:xfrm>
            <a:off x="1536725" y="2071911"/>
            <a:ext cx="1426294" cy="125834"/>
          </a:xfrm>
          <a:prstGeom prst="rect">
            <a:avLst/>
          </a:prstGeom>
          <a:noFill/>
          <a:ln/>
        </p:spPr>
        <p:txBody>
          <a:bodyPr wrap="none" lIns="0" tIns="0" rIns="0" bIns="0" rtlCol="0" anchor="t"/>
          <a:lstStyle/>
          <a:p>
            <a:pPr marL="0" indent="0" algn="l">
              <a:lnSpc>
                <a:spcPct val="104000"/>
              </a:lnSpc>
              <a:buNone/>
            </a:pPr>
            <a:r>
              <a:rPr lang="en-US" sz="750" b="1" dirty="0">
                <a:solidFill>
                  <a:srgbClr val="000000"/>
                </a:solidFill>
                <a:latin typeface="Inter Bold" pitchFamily="34" charset="0"/>
                <a:ea typeface="Inter Bold" pitchFamily="34" charset="-122"/>
                <a:cs typeface="Inter Bold" pitchFamily="34" charset="-120"/>
              </a:rPr>
              <a:t>🌐</a:t>
            </a:r>
            <a:r>
              <a:rPr lang="en-US" sz="750" b="1" dirty="0">
                <a:solidFill>
                  <a:srgbClr val="FFFFFF"/>
                </a:solidFill>
                <a:latin typeface="Inter Bold" pitchFamily="34" charset="0"/>
                <a:ea typeface="Inter Bold" pitchFamily="34" charset="-122"/>
                <a:cs typeface="Inter Bold" pitchFamily="34" charset="-120"/>
              </a:rPr>
              <a:t> </a:t>
            </a:r>
            <a:r>
              <a:rPr lang="en-US" sz="750" b="1" dirty="0" err="1">
                <a:solidFill>
                  <a:srgbClr val="FFFFFF"/>
                </a:solidFill>
                <a:latin typeface="Inter Bold" pitchFamily="34" charset="0"/>
                <a:ea typeface="Inter Bold" pitchFamily="34" charset="-122"/>
                <a:cs typeface="Inter Bold" pitchFamily="34" charset="-120"/>
              </a:rPr>
              <a:t>Webfaqe</a:t>
            </a:r>
            <a:endParaRPr lang="en-US" sz="750" dirty="0"/>
          </a:p>
        </p:txBody>
      </p:sp>
      <p:sp>
        <p:nvSpPr>
          <p:cNvPr id="12" name="Text 10"/>
          <p:cNvSpPr/>
          <p:nvPr/>
        </p:nvSpPr>
        <p:spPr>
          <a:xfrm>
            <a:off x="1536725" y="2246188"/>
            <a:ext cx="3376315" cy="100757"/>
          </a:xfrm>
          <a:prstGeom prst="rect">
            <a:avLst/>
          </a:prstGeom>
          <a:noFill/>
          <a:ln/>
        </p:spPr>
        <p:txBody>
          <a:bodyPr wrap="none" lIns="0" tIns="0" rIns="0" bIns="0" rtlCol="0" anchor="t"/>
          <a:lstStyle/>
          <a:p>
            <a:pPr marL="0" indent="0" algn="l">
              <a:lnSpc>
                <a:spcPct val="108000"/>
              </a:lnSpc>
              <a:buNone/>
            </a:pPr>
            <a:r>
              <a:rPr lang="en-US" sz="600" dirty="0">
                <a:solidFill>
                  <a:srgbClr val="FFFFFF"/>
                </a:solidFill>
                <a:latin typeface="Inter" pitchFamily="34" charset="0"/>
                <a:ea typeface="Inter" pitchFamily="34" charset="-122"/>
                <a:cs typeface="Inter" pitchFamily="34" charset="-120"/>
              </a:rPr>
              <a:t>www.jahasolar.com</a:t>
            </a:r>
            <a:endParaRPr lang="en-US" sz="600" dirty="0"/>
          </a:p>
        </p:txBody>
      </p:sp>
      <p:pic>
        <p:nvPicPr>
          <p:cNvPr id="13" name="Image 0" descr="preencoded.png"/>
          <p:cNvPicPr>
            <a:picLocks noChangeAspect="1"/>
          </p:cNvPicPr>
          <p:nvPr/>
        </p:nvPicPr>
        <p:blipFill>
          <a:blip r:embed="rId3"/>
          <a:stretch>
            <a:fillRect/>
          </a:stretch>
        </p:blipFill>
        <p:spPr>
          <a:xfrm>
            <a:off x="4671343" y="1006748"/>
            <a:ext cx="2962275" cy="2962275"/>
          </a:xfrm>
          <a:prstGeom prst="rect">
            <a:avLst/>
          </a:prstGeom>
        </p:spPr>
      </p:pic>
      <p:sp>
        <p:nvSpPr>
          <p:cNvPr id="14" name="Text 11"/>
          <p:cNvSpPr/>
          <p:nvPr/>
        </p:nvSpPr>
        <p:spPr>
          <a:xfrm>
            <a:off x="4671343" y="4023494"/>
            <a:ext cx="2962275" cy="403027"/>
          </a:xfrm>
          <a:prstGeom prst="rect">
            <a:avLst/>
          </a:prstGeom>
          <a:noFill/>
          <a:ln/>
        </p:spPr>
        <p:txBody>
          <a:bodyPr wrap="square" lIns="0" tIns="0" rIns="0" bIns="0" rtlCol="0" anchor="t">
            <a:normAutofit/>
          </a:bodyPr>
          <a:lstStyle/>
          <a:p>
            <a:pPr marL="0" indent="0" algn="l">
              <a:lnSpc>
                <a:spcPct val="108000"/>
              </a:lnSpc>
              <a:buNone/>
            </a:pPr>
            <a:r>
              <a:rPr lang="en-US" sz="600" dirty="0">
                <a:solidFill>
                  <a:srgbClr val="272525"/>
                </a:solidFill>
                <a:latin typeface="Inter" pitchFamily="34" charset="0"/>
                <a:ea typeface="Inter" pitchFamily="34" charset="-122"/>
                <a:cs typeface="Inter" pitchFamily="34" charset="-120"/>
              </a:rPr>
              <a:t>Me seli në zemër të Evropës dhe një ekip të dedikuar profesionistësh, JAHA Solar ofron shërbime të nivelit ndërkombëtar duke qëndruar pranë komunitetit vendor. Kontaktoni sot për një konsultim falas dhe zbuloni potencialin diellor të pronës suaj.</a:t>
            </a:r>
            <a:endParaRPr lang="en-US" sz="600" dirty="0"/>
          </a:p>
        </p:txBody>
      </p:sp>
      <p:sp>
        <p:nvSpPr>
          <p:cNvPr id="15" name="Shape 12"/>
          <p:cNvSpPr/>
          <p:nvPr/>
        </p:nvSpPr>
        <p:spPr>
          <a:xfrm>
            <a:off x="4671343" y="4480992"/>
            <a:ext cx="2962275" cy="351606"/>
          </a:xfrm>
          <a:prstGeom prst="roundRect">
            <a:avLst>
              <a:gd name="adj" fmla="val 9261"/>
            </a:avLst>
          </a:prstGeom>
          <a:solidFill>
            <a:srgbClr val="B6FCB8"/>
          </a:solidFill>
          <a:ln/>
        </p:spPr>
        <p:txBody>
          <a:bodyPr/>
          <a:lstStyle/>
          <a:p>
            <a:endParaRPr lang="en-US"/>
          </a:p>
        </p:txBody>
      </p:sp>
      <p:pic>
        <p:nvPicPr>
          <p:cNvPr id="16" name="Image 1" descr="preencoded.png"/>
          <p:cNvPicPr>
            <a:picLocks noChangeAspect="1"/>
          </p:cNvPicPr>
          <p:nvPr/>
        </p:nvPicPr>
        <p:blipFill>
          <a:blip r:embed="rId4"/>
          <a:stretch>
            <a:fillRect/>
          </a:stretch>
        </p:blipFill>
        <p:spPr>
          <a:xfrm>
            <a:off x="4748808" y="4586213"/>
            <a:ext cx="96887" cy="77465"/>
          </a:xfrm>
          <a:prstGeom prst="rect">
            <a:avLst/>
          </a:prstGeom>
        </p:spPr>
      </p:pic>
      <p:sp>
        <p:nvSpPr>
          <p:cNvPr id="17" name="Text 13"/>
          <p:cNvSpPr/>
          <p:nvPr/>
        </p:nvSpPr>
        <p:spPr>
          <a:xfrm>
            <a:off x="4923160" y="4548783"/>
            <a:ext cx="2632993" cy="201513"/>
          </a:xfrm>
          <a:prstGeom prst="rect">
            <a:avLst/>
          </a:prstGeom>
          <a:noFill/>
          <a:ln/>
        </p:spPr>
        <p:txBody>
          <a:bodyPr wrap="square" lIns="0" tIns="0" rIns="0" bIns="0" rtlCol="0" anchor="t">
            <a:normAutofit/>
          </a:bodyPr>
          <a:lstStyle/>
          <a:p>
            <a:pPr marL="0" indent="0" algn="l">
              <a:lnSpc>
                <a:spcPct val="108000"/>
              </a:lnSpc>
              <a:buNone/>
            </a:pPr>
            <a:r>
              <a:rPr lang="en-US" sz="600" dirty="0">
                <a:solidFill>
                  <a:srgbClr val="000000"/>
                </a:solidFill>
                <a:latin typeface="Inter" pitchFamily="34" charset="0"/>
                <a:ea typeface="Inter" pitchFamily="34" charset="-122"/>
                <a:cs typeface="Inter" pitchFamily="34" charset="-120"/>
              </a:rPr>
              <a:t>Konsultim falas për çdo </a:t>
            </a:r>
            <a:r>
              <a:rPr lang="en-US" sz="600" dirty="0" err="1">
                <a:solidFill>
                  <a:srgbClr val="000000"/>
                </a:solidFill>
                <a:latin typeface="Inter" pitchFamily="34" charset="0"/>
                <a:ea typeface="Inter" pitchFamily="34" charset="-122"/>
                <a:cs typeface="Inter" pitchFamily="34" charset="-120"/>
              </a:rPr>
              <a:t>projekt</a:t>
            </a:r>
            <a:r>
              <a:rPr lang="en-US" sz="600" dirty="0">
                <a:solidFill>
                  <a:srgbClr val="000000"/>
                </a:solidFill>
                <a:latin typeface="Inter" pitchFamily="34" charset="0"/>
                <a:ea typeface="Inter" pitchFamily="34" charset="-122"/>
                <a:cs typeface="Inter" pitchFamily="34" charset="-120"/>
              </a:rPr>
              <a:t> solar — rezidencial apo komercial. Na shkruani sot!</a:t>
            </a:r>
            <a:endParaRPr lang="en-US" sz="600" dirty="0"/>
          </a:p>
        </p:txBody>
      </p:sp>
      <p:pic>
        <p:nvPicPr>
          <p:cNvPr id="21" name="Image 113">
            <a:extLst>
              <a:ext uri="{FF2B5EF4-FFF2-40B4-BE49-F238E27FC236}">
                <a16:creationId xmlns:a16="http://schemas.microsoft.com/office/drawing/2014/main" id="{094E0BE8-564B-5E11-4276-B685382F3243}"/>
              </a:ext>
            </a:extLst>
          </p:cNvPr>
          <p:cNvPicPr>
            <a:picLocks/>
          </p:cNvPicPr>
          <p:nvPr/>
        </p:nvPicPr>
        <p:blipFill>
          <a:blip r:embed="rId5" cstate="print"/>
          <a:stretch>
            <a:fillRect/>
          </a:stretch>
        </p:blipFill>
        <p:spPr>
          <a:xfrm>
            <a:off x="7780564" y="4830218"/>
            <a:ext cx="1154716" cy="201683"/>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TotalTime>
  <Words>407</Words>
  <Application>Microsoft Office PowerPoint</Application>
  <PresentationFormat>On-screen Show (16:9)</PresentationFormat>
  <Paragraphs>34</Paragraphs>
  <Slides>3</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vt:i4>
      </vt:variant>
    </vt:vector>
  </HeadingPairs>
  <TitlesOfParts>
    <vt:vector size="7" baseType="lpstr">
      <vt:lpstr>Arial</vt:lpstr>
      <vt:lpstr>Inter</vt:lpstr>
      <vt:lpstr>Inter Bold</vt:lpstr>
      <vt:lpstr>Office Theme</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lastModifiedBy>Eliesa Mavraj</cp:lastModifiedBy>
  <cp:revision>4</cp:revision>
  <dcterms:created xsi:type="dcterms:W3CDTF">2026-06-01T11:46:44Z</dcterms:created>
  <dcterms:modified xsi:type="dcterms:W3CDTF">2026-06-29T15:43:27Z</dcterms:modified>
</cp:coreProperties>
</file>