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5"/>
  </p:notesMasterIdLst>
  <p:sldIdLst>
    <p:sldId id="256" r:id="rId2"/>
    <p:sldId id="257" r:id="rId3"/>
    <p:sldId id="258" r:id="rId4"/>
  </p:sldIdLst>
  <p:sldSz cx="9144000" cy="5143500" type="screen16x9"/>
  <p:notesSz cx="5143500" cy="9144000"/>
  <p:embeddedFontLst>
    <p:embeddedFont>
      <p:font typeface="Inter" panose="020B0604020202020204" charset="0"/>
      <p:regular r:id="rId6"/>
    </p:embeddedFont>
    <p:embeddedFont>
      <p:font typeface="Inter Bold" panose="020B0604020202020204" charset="0"/>
      <p:regular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9" d="100"/>
          <a:sy n="109" d="100"/>
        </p:scale>
        <p:origin x="706"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2.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tableStyles" Target="tableStyles.xml"/><Relationship Id="rId5" Type="http://schemas.openxmlformats.org/officeDocument/2006/relationships/notesMaster" Target="notesMasters/notesMaster1.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25672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a:p>
        </p:txBody>
      </p:sp>
      <p:sp>
        <p:nvSpPr>
          <p:cNvPr id="3" name="Shape 1"/>
          <p:cNvSpPr/>
          <p:nvPr/>
        </p:nvSpPr>
        <p:spPr>
          <a:xfrm>
            <a:off x="0" y="0"/>
            <a:ext cx="9144000" cy="5143500"/>
          </a:xfrm>
          <a:prstGeom prst="rect">
            <a:avLst/>
          </a:prstGeom>
          <a:solidFill>
            <a:srgbClr val="FFFFFF"/>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429000" cy="5143500"/>
          </a:xfrm>
          <a:prstGeom prst="rect">
            <a:avLst/>
          </a:prstGeom>
        </p:spPr>
      </p:pic>
      <p:sp>
        <p:nvSpPr>
          <p:cNvPr id="3" name="Text 0"/>
          <p:cNvSpPr/>
          <p:nvPr/>
        </p:nvSpPr>
        <p:spPr>
          <a:xfrm>
            <a:off x="3925119" y="1089347"/>
            <a:ext cx="3558332" cy="387548"/>
          </a:xfrm>
          <a:prstGeom prst="rect">
            <a:avLst/>
          </a:prstGeom>
          <a:noFill/>
          <a:ln/>
        </p:spPr>
        <p:txBody>
          <a:bodyPr wrap="none" lIns="0" tIns="0" rIns="0" bIns="0" rtlCol="0" anchor="t"/>
          <a:lstStyle/>
          <a:p>
            <a:pPr marL="0" indent="0" algn="l">
              <a:lnSpc>
                <a:spcPct val="104000"/>
              </a:lnSpc>
              <a:buNone/>
            </a:pPr>
            <a:r>
              <a:rPr lang="en-US" sz="2400" b="1" dirty="0">
                <a:solidFill>
                  <a:srgbClr val="000000"/>
                </a:solidFill>
                <a:latin typeface="Inter Bold" pitchFamily="34" charset="0"/>
                <a:ea typeface="Inter Bold" pitchFamily="34" charset="-122"/>
                <a:cs typeface="Inter Bold" pitchFamily="34" charset="-120"/>
              </a:rPr>
              <a:t>MEGATERM</a:t>
            </a:r>
            <a:endParaRPr lang="en-US" sz="2400" dirty="0"/>
          </a:p>
        </p:txBody>
      </p:sp>
      <p:sp>
        <p:nvSpPr>
          <p:cNvPr id="4" name="Text 1"/>
          <p:cNvSpPr/>
          <p:nvPr/>
        </p:nvSpPr>
        <p:spPr>
          <a:xfrm>
            <a:off x="3925119" y="1662931"/>
            <a:ext cx="4722763"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72525"/>
                </a:solidFill>
                <a:latin typeface="Inter" pitchFamily="34" charset="0"/>
                <a:ea typeface="Inter" pitchFamily="34" charset="-122"/>
                <a:cs typeface="Inter" pitchFamily="34" charset="-120"/>
              </a:rPr>
              <a:t>Zgjidhje të integruara për energji të rinovueshme </a:t>
            </a:r>
            <a:r>
              <a:rPr lang="en-US" sz="950" dirty="0" err="1">
                <a:solidFill>
                  <a:srgbClr val="272525"/>
                </a:solidFill>
                <a:latin typeface="Inter" pitchFamily="34" charset="0"/>
                <a:ea typeface="Inter" pitchFamily="34" charset="-122"/>
                <a:cs typeface="Inter" pitchFamily="34" charset="-120"/>
              </a:rPr>
              <a:t>dhe</a:t>
            </a:r>
            <a:r>
              <a:rPr lang="en-US" sz="950" dirty="0">
                <a:solidFill>
                  <a:srgbClr val="272525"/>
                </a:solidFill>
                <a:latin typeface="Inter" pitchFamily="34" charset="0"/>
                <a:ea typeface="Inter" pitchFamily="34" charset="-122"/>
                <a:cs typeface="Inter" pitchFamily="34" charset="-120"/>
              </a:rPr>
              <a:t> </a:t>
            </a:r>
            <a:r>
              <a:rPr lang="en-US" sz="950" dirty="0" err="1">
                <a:solidFill>
                  <a:srgbClr val="272525"/>
                </a:solidFill>
                <a:latin typeface="Inter" pitchFamily="34" charset="0"/>
                <a:ea typeface="Inter" pitchFamily="34" charset="-122"/>
                <a:cs typeface="Inter" pitchFamily="34" charset="-120"/>
              </a:rPr>
              <a:t>efiçencë</a:t>
            </a:r>
            <a:r>
              <a:rPr lang="en-US" sz="950" dirty="0">
                <a:solidFill>
                  <a:srgbClr val="272525"/>
                </a:solidFill>
                <a:latin typeface="Inter" pitchFamily="34" charset="0"/>
                <a:ea typeface="Inter" pitchFamily="34" charset="-122"/>
                <a:cs typeface="Inter" pitchFamily="34" charset="-120"/>
              </a:rPr>
              <a:t> </a:t>
            </a:r>
            <a:r>
              <a:rPr lang="en-US" sz="950" dirty="0" err="1">
                <a:solidFill>
                  <a:srgbClr val="272525"/>
                </a:solidFill>
                <a:latin typeface="Inter" pitchFamily="34" charset="0"/>
                <a:ea typeface="Inter" pitchFamily="34" charset="-122"/>
                <a:cs typeface="Inter" pitchFamily="34" charset="-120"/>
              </a:rPr>
              <a:t>të</a:t>
            </a:r>
            <a:r>
              <a:rPr lang="en-US" sz="950" dirty="0">
                <a:solidFill>
                  <a:srgbClr val="272525"/>
                </a:solidFill>
                <a:latin typeface="Inter" pitchFamily="34" charset="0"/>
                <a:ea typeface="Inter" pitchFamily="34" charset="-122"/>
                <a:cs typeface="Inter" pitchFamily="34" charset="-120"/>
              </a:rPr>
              <a:t> </a:t>
            </a:r>
            <a:r>
              <a:rPr lang="en-US" sz="950" dirty="0" err="1">
                <a:solidFill>
                  <a:srgbClr val="272525"/>
                </a:solidFill>
                <a:latin typeface="Inter" pitchFamily="34" charset="0"/>
                <a:ea typeface="Inter" pitchFamily="34" charset="-122"/>
                <a:cs typeface="Inter" pitchFamily="34" charset="-120"/>
              </a:rPr>
              <a:t>energjisë</a:t>
            </a:r>
            <a:r>
              <a:rPr lang="en-US" sz="950" dirty="0">
                <a:solidFill>
                  <a:srgbClr val="272525"/>
                </a:solidFill>
                <a:latin typeface="Inter" pitchFamily="34" charset="0"/>
                <a:ea typeface="Inter" pitchFamily="34" charset="-122"/>
                <a:cs typeface="Inter" pitchFamily="34" charset="-120"/>
              </a:rPr>
              <a:t> — duke shërbyer banesat dhe bizneset në Kosovë që nga viti 2004.</a:t>
            </a:r>
            <a:endParaRPr lang="en-US" sz="950" dirty="0"/>
          </a:p>
        </p:txBody>
      </p:sp>
      <p:sp>
        <p:nvSpPr>
          <p:cNvPr id="5" name="Shape 2"/>
          <p:cNvSpPr/>
          <p:nvPr/>
        </p:nvSpPr>
        <p:spPr>
          <a:xfrm>
            <a:off x="3925119" y="2199382"/>
            <a:ext cx="2299395" cy="1001837"/>
          </a:xfrm>
          <a:prstGeom prst="roundRect">
            <a:avLst>
              <a:gd name="adj" fmla="val 5200"/>
            </a:avLst>
          </a:prstGeom>
          <a:solidFill>
            <a:srgbClr val="DADBF1"/>
          </a:solidFill>
          <a:ln w="4763">
            <a:solidFill>
              <a:srgbClr val="C0C1D7"/>
            </a:solidFill>
            <a:prstDash val="solid"/>
          </a:ln>
        </p:spPr>
        <p:txBody>
          <a:bodyPr/>
          <a:lstStyle/>
          <a:p>
            <a:endParaRPr lang="en-US"/>
          </a:p>
        </p:txBody>
      </p:sp>
      <p:sp>
        <p:nvSpPr>
          <p:cNvPr id="6" name="Text 3"/>
          <p:cNvSpPr/>
          <p:nvPr/>
        </p:nvSpPr>
        <p:spPr>
          <a:xfrm>
            <a:off x="4053855" y="2328118"/>
            <a:ext cx="1550566" cy="198611"/>
          </a:xfrm>
          <a:prstGeom prst="rect">
            <a:avLst/>
          </a:prstGeom>
          <a:noFill/>
          <a:ln/>
        </p:spPr>
        <p:txBody>
          <a:bodyPr wrap="none" lIns="0" tIns="0" rIns="0" bIns="0" rtlCol="0" anchor="t"/>
          <a:lstStyle/>
          <a:p>
            <a:pPr marL="0" indent="0" algn="l">
              <a:lnSpc>
                <a:spcPct val="104000"/>
              </a:lnSpc>
              <a:buNone/>
            </a:pPr>
            <a:r>
              <a:rPr lang="en-US" sz="1200" b="1" dirty="0">
                <a:solidFill>
                  <a:srgbClr val="000000"/>
                </a:solidFill>
                <a:latin typeface="Inter Bold" pitchFamily="34" charset="0"/>
                <a:ea typeface="Inter Bold" pitchFamily="34" charset="-122"/>
                <a:cs typeface="Inter Bold" pitchFamily="34" charset="-120"/>
              </a:rPr>
              <a:t>📍</a:t>
            </a:r>
            <a:r>
              <a:rPr lang="en-US" sz="1200" b="1" dirty="0">
                <a:solidFill>
                  <a:srgbClr val="272525"/>
                </a:solidFill>
                <a:latin typeface="Inter Bold" pitchFamily="34" charset="0"/>
                <a:ea typeface="Inter Bold" pitchFamily="34" charset="-122"/>
                <a:cs typeface="Inter Bold" pitchFamily="34" charset="-120"/>
              </a:rPr>
              <a:t> Vendndodhja</a:t>
            </a:r>
            <a:endParaRPr lang="en-US" sz="1200" dirty="0"/>
          </a:p>
        </p:txBody>
      </p:sp>
      <p:sp>
        <p:nvSpPr>
          <p:cNvPr id="7" name="Text 4"/>
          <p:cNvSpPr/>
          <p:nvPr/>
        </p:nvSpPr>
        <p:spPr>
          <a:xfrm>
            <a:off x="4053855" y="2601144"/>
            <a:ext cx="2041922"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72525"/>
                </a:solidFill>
                <a:latin typeface="Inter" pitchFamily="34" charset="0"/>
                <a:ea typeface="Inter" pitchFamily="34" charset="-122"/>
                <a:cs typeface="Inter" pitchFamily="34" charset="-120"/>
              </a:rPr>
              <a:t>Veternik, Rr. Richard Holbruke, Prishtinë, Kosovë</a:t>
            </a:r>
            <a:endParaRPr lang="en-US" sz="950" dirty="0"/>
          </a:p>
        </p:txBody>
      </p:sp>
      <p:sp>
        <p:nvSpPr>
          <p:cNvPr id="8" name="Shape 5"/>
          <p:cNvSpPr/>
          <p:nvPr/>
        </p:nvSpPr>
        <p:spPr>
          <a:xfrm>
            <a:off x="6348487" y="2199382"/>
            <a:ext cx="2299395" cy="1001837"/>
          </a:xfrm>
          <a:prstGeom prst="roundRect">
            <a:avLst>
              <a:gd name="adj" fmla="val 5200"/>
            </a:avLst>
          </a:prstGeom>
          <a:solidFill>
            <a:srgbClr val="DADBF1"/>
          </a:solidFill>
          <a:ln w="4763">
            <a:solidFill>
              <a:srgbClr val="C0C1D7"/>
            </a:solidFill>
            <a:prstDash val="solid"/>
          </a:ln>
        </p:spPr>
        <p:txBody>
          <a:bodyPr/>
          <a:lstStyle/>
          <a:p>
            <a:endParaRPr lang="en-US"/>
          </a:p>
        </p:txBody>
      </p:sp>
      <p:sp>
        <p:nvSpPr>
          <p:cNvPr id="9" name="Text 6"/>
          <p:cNvSpPr/>
          <p:nvPr/>
        </p:nvSpPr>
        <p:spPr>
          <a:xfrm>
            <a:off x="6477223" y="2328118"/>
            <a:ext cx="1550566" cy="198611"/>
          </a:xfrm>
          <a:prstGeom prst="rect">
            <a:avLst/>
          </a:prstGeom>
          <a:noFill/>
          <a:ln/>
        </p:spPr>
        <p:txBody>
          <a:bodyPr wrap="none" lIns="0" tIns="0" rIns="0" bIns="0" rtlCol="0" anchor="t"/>
          <a:lstStyle/>
          <a:p>
            <a:pPr marL="0" indent="0" algn="l">
              <a:lnSpc>
                <a:spcPct val="104000"/>
              </a:lnSpc>
              <a:buNone/>
            </a:pPr>
            <a:r>
              <a:rPr lang="en-US" sz="1200" b="1" dirty="0">
                <a:solidFill>
                  <a:srgbClr val="000000"/>
                </a:solidFill>
                <a:latin typeface="Inter Bold" pitchFamily="34" charset="0"/>
                <a:ea typeface="Inter Bold" pitchFamily="34" charset="-122"/>
                <a:cs typeface="Inter Bold" pitchFamily="34" charset="-120"/>
              </a:rPr>
              <a:t>📞</a:t>
            </a:r>
            <a:r>
              <a:rPr lang="en-US" sz="1200" b="1" dirty="0">
                <a:solidFill>
                  <a:srgbClr val="272525"/>
                </a:solidFill>
                <a:latin typeface="Inter Bold" pitchFamily="34" charset="0"/>
                <a:ea typeface="Inter Bold" pitchFamily="34" charset="-122"/>
                <a:cs typeface="Inter Bold" pitchFamily="34" charset="-120"/>
              </a:rPr>
              <a:t> Kontakt</a:t>
            </a:r>
            <a:endParaRPr lang="en-US" sz="1200" dirty="0"/>
          </a:p>
        </p:txBody>
      </p:sp>
      <p:sp>
        <p:nvSpPr>
          <p:cNvPr id="10" name="Text 7"/>
          <p:cNvSpPr/>
          <p:nvPr/>
        </p:nvSpPr>
        <p:spPr>
          <a:xfrm>
            <a:off x="6477223" y="2601144"/>
            <a:ext cx="2041922" cy="471339"/>
          </a:xfrm>
          <a:prstGeom prst="rect">
            <a:avLst/>
          </a:prstGeom>
          <a:noFill/>
          <a:ln/>
        </p:spPr>
        <p:txBody>
          <a:bodyPr wrap="square" lIns="0" tIns="0" rIns="0" bIns="0" rtlCol="0" anchor="t"/>
          <a:lstStyle/>
          <a:p>
            <a:pPr marL="0" indent="0" algn="l">
              <a:lnSpc>
                <a:spcPct val="133000"/>
              </a:lnSpc>
              <a:spcAft>
                <a:spcPts val="550"/>
              </a:spcAft>
              <a:buNone/>
            </a:pPr>
            <a:r>
              <a:rPr lang="en-US" sz="950" dirty="0">
                <a:solidFill>
                  <a:srgbClr val="272525"/>
                </a:solidFill>
                <a:latin typeface="Inter" pitchFamily="34" charset="0"/>
                <a:ea typeface="Inter" pitchFamily="34" charset="-122"/>
                <a:cs typeface="Inter" pitchFamily="34" charset="-120"/>
              </a:rPr>
              <a:t>+383 (0) 45 191 001</a:t>
            </a:r>
            <a:endParaRPr lang="en-US" sz="950" dirty="0"/>
          </a:p>
          <a:p>
            <a:pPr marL="0" indent="0" algn="l">
              <a:lnSpc>
                <a:spcPct val="133000"/>
              </a:lnSpc>
              <a:buNone/>
            </a:pPr>
            <a:r>
              <a:rPr lang="en-US" sz="950" dirty="0">
                <a:solidFill>
                  <a:srgbClr val="272525"/>
                </a:solidFill>
                <a:latin typeface="Inter" pitchFamily="34" charset="0"/>
                <a:ea typeface="Inter" pitchFamily="34" charset="-122"/>
                <a:cs typeface="Inter" pitchFamily="34" charset="-120"/>
              </a:rPr>
              <a:t>info@megaterm-ks.com</a:t>
            </a:r>
            <a:endParaRPr lang="en-US" sz="950" dirty="0"/>
          </a:p>
        </p:txBody>
      </p:sp>
      <p:sp>
        <p:nvSpPr>
          <p:cNvPr id="11" name="Shape 8"/>
          <p:cNvSpPr/>
          <p:nvPr/>
        </p:nvSpPr>
        <p:spPr>
          <a:xfrm>
            <a:off x="3925119" y="3325192"/>
            <a:ext cx="4722763" cy="728960"/>
          </a:xfrm>
          <a:prstGeom prst="roundRect">
            <a:avLst>
              <a:gd name="adj" fmla="val 7147"/>
            </a:avLst>
          </a:prstGeom>
          <a:solidFill>
            <a:srgbClr val="DADBF1"/>
          </a:solidFill>
          <a:ln w="4763">
            <a:solidFill>
              <a:srgbClr val="C0C1D7"/>
            </a:solidFill>
            <a:prstDash val="solid"/>
          </a:ln>
        </p:spPr>
        <p:txBody>
          <a:bodyPr/>
          <a:lstStyle/>
          <a:p>
            <a:endParaRPr lang="en-US"/>
          </a:p>
        </p:txBody>
      </p:sp>
      <p:sp>
        <p:nvSpPr>
          <p:cNvPr id="12" name="Text 9"/>
          <p:cNvSpPr/>
          <p:nvPr/>
        </p:nvSpPr>
        <p:spPr>
          <a:xfrm>
            <a:off x="4053855" y="3453929"/>
            <a:ext cx="1550566" cy="198611"/>
          </a:xfrm>
          <a:prstGeom prst="rect">
            <a:avLst/>
          </a:prstGeom>
          <a:noFill/>
          <a:ln/>
        </p:spPr>
        <p:txBody>
          <a:bodyPr wrap="none" lIns="0" tIns="0" rIns="0" bIns="0" rtlCol="0" anchor="t"/>
          <a:lstStyle/>
          <a:p>
            <a:pPr marL="0" indent="0" algn="l">
              <a:lnSpc>
                <a:spcPct val="104000"/>
              </a:lnSpc>
              <a:buNone/>
            </a:pPr>
            <a:r>
              <a:rPr lang="en-US" sz="1200" b="1" dirty="0">
                <a:solidFill>
                  <a:srgbClr val="000000"/>
                </a:solidFill>
                <a:latin typeface="Inter Bold" pitchFamily="34" charset="0"/>
                <a:ea typeface="Inter Bold" pitchFamily="34" charset="-122"/>
                <a:cs typeface="Inter Bold" pitchFamily="34" charset="-120"/>
              </a:rPr>
              <a:t>🌐</a:t>
            </a:r>
            <a:r>
              <a:rPr lang="en-US" sz="1200" b="1" dirty="0">
                <a:solidFill>
                  <a:srgbClr val="272525"/>
                </a:solidFill>
                <a:latin typeface="Inter Bold" pitchFamily="34" charset="0"/>
                <a:ea typeface="Inter Bold" pitchFamily="34" charset="-122"/>
                <a:cs typeface="Inter Bold" pitchFamily="34" charset="-120"/>
              </a:rPr>
              <a:t> Online</a:t>
            </a:r>
            <a:endParaRPr lang="en-US" sz="1200" dirty="0"/>
          </a:p>
        </p:txBody>
      </p:sp>
      <p:sp>
        <p:nvSpPr>
          <p:cNvPr id="13" name="Text 10"/>
          <p:cNvSpPr/>
          <p:nvPr/>
        </p:nvSpPr>
        <p:spPr>
          <a:xfrm>
            <a:off x="4053855" y="3726954"/>
            <a:ext cx="4465290" cy="198462"/>
          </a:xfrm>
          <a:prstGeom prst="rect">
            <a:avLst/>
          </a:prstGeom>
          <a:noFill/>
          <a:ln/>
        </p:spPr>
        <p:txBody>
          <a:bodyPr wrap="none" lIns="0" tIns="0" rIns="0" bIns="0" rtlCol="0" anchor="t"/>
          <a:lstStyle/>
          <a:p>
            <a:pPr marL="0" indent="0" algn="l">
              <a:lnSpc>
                <a:spcPct val="133000"/>
              </a:lnSpc>
              <a:buNone/>
            </a:pPr>
            <a:r>
              <a:rPr lang="en-US" sz="950" dirty="0">
                <a:solidFill>
                  <a:srgbClr val="272525"/>
                </a:solidFill>
                <a:latin typeface="Inter" pitchFamily="34" charset="0"/>
                <a:ea typeface="Inter" pitchFamily="34" charset="-122"/>
                <a:cs typeface="Inter" pitchFamily="34" charset="-120"/>
              </a:rPr>
              <a:t>www.megaterm-ks.com</a:t>
            </a:r>
            <a:endParaRPr lang="en-US" sz="950" dirty="0"/>
          </a:p>
        </p:txBody>
      </p:sp>
      <p:pic>
        <p:nvPicPr>
          <p:cNvPr id="14" name="Picture 13">
            <a:extLst>
              <a:ext uri="{FF2B5EF4-FFF2-40B4-BE49-F238E27FC236}">
                <a16:creationId xmlns:a16="http://schemas.microsoft.com/office/drawing/2014/main" id="{E8437DD2-F9F9-6087-F628-3E5CDA7B3D47}"/>
              </a:ext>
            </a:extLst>
          </p:cNvPr>
          <p:cNvPicPr>
            <a:picLocks noChangeAspect="1"/>
          </p:cNvPicPr>
          <p:nvPr/>
        </p:nvPicPr>
        <p:blipFill rotWithShape="1">
          <a:blip r:embed="rId4">
            <a:extLst>
              <a:ext uri="{28A0092B-C50C-407E-A947-70E740481C1C}">
                <a14:useLocalDpi xmlns:a14="http://schemas.microsoft.com/office/drawing/2010/main" val="0"/>
              </a:ext>
            </a:extLst>
          </a:blip>
          <a:srcRect t="27750" b="26425"/>
          <a:stretch>
            <a:fillRect/>
          </a:stretch>
        </p:blipFill>
        <p:spPr bwMode="auto">
          <a:xfrm>
            <a:off x="5504227" y="68585"/>
            <a:ext cx="1859960" cy="834726"/>
          </a:xfrm>
          <a:prstGeom prst="rect">
            <a:avLst/>
          </a:prstGeom>
          <a:ln>
            <a:noFill/>
          </a:ln>
          <a:extLst>
            <a:ext uri="{53640926-AAD7-44D8-BBD7-CCE9431645EC}">
              <a14:shadowObscured xmlns:a14="http://schemas.microsoft.com/office/drawing/2010/main"/>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88379" y="353616"/>
            <a:ext cx="3509888" cy="381521"/>
          </a:xfrm>
          <a:prstGeom prst="rect">
            <a:avLst/>
          </a:prstGeom>
          <a:noFill/>
          <a:ln/>
        </p:spPr>
        <p:txBody>
          <a:bodyPr wrap="none" lIns="0" tIns="0" rIns="0" bIns="0" rtlCol="0" anchor="t"/>
          <a:lstStyle/>
          <a:p>
            <a:pPr marL="0" indent="0" algn="l">
              <a:lnSpc>
                <a:spcPct val="104000"/>
              </a:lnSpc>
              <a:buNone/>
            </a:pPr>
            <a:r>
              <a:rPr lang="en-US" sz="2400" b="1" dirty="0">
                <a:solidFill>
                  <a:srgbClr val="000000"/>
                </a:solidFill>
                <a:latin typeface="Inter Bold" pitchFamily="34" charset="0"/>
                <a:ea typeface="Inter Bold" pitchFamily="34" charset="-122"/>
                <a:cs typeface="Inter Bold" pitchFamily="34" charset="-120"/>
              </a:rPr>
              <a:t>Shërbimet Tona</a:t>
            </a:r>
            <a:endParaRPr lang="en-US" sz="2400" dirty="0"/>
          </a:p>
        </p:txBody>
      </p:sp>
      <p:sp>
        <p:nvSpPr>
          <p:cNvPr id="3" name="Text 1"/>
          <p:cNvSpPr/>
          <p:nvPr/>
        </p:nvSpPr>
        <p:spPr>
          <a:xfrm>
            <a:off x="488379" y="975494"/>
            <a:ext cx="8167241" cy="581546"/>
          </a:xfrm>
          <a:prstGeom prst="rect">
            <a:avLst/>
          </a:prstGeom>
          <a:noFill/>
          <a:ln/>
        </p:spPr>
        <p:txBody>
          <a:bodyPr wrap="square" lIns="0" tIns="0" rIns="0" bIns="0" rtlCol="0" anchor="t">
            <a:normAutofit/>
          </a:bodyPr>
          <a:lstStyle/>
          <a:p>
            <a:pPr marL="0" indent="0" algn="l">
              <a:lnSpc>
                <a:spcPct val="132000"/>
              </a:lnSpc>
              <a:buNone/>
            </a:pPr>
            <a:r>
              <a:rPr lang="en-US" sz="950" dirty="0">
                <a:solidFill>
                  <a:srgbClr val="272525"/>
                </a:solidFill>
                <a:latin typeface="Inter" pitchFamily="34" charset="0"/>
                <a:ea typeface="Inter" pitchFamily="34" charset="-122"/>
                <a:cs typeface="Inter" pitchFamily="34" charset="-120"/>
              </a:rPr>
              <a:t>Megaterm ofron një gamë të plotë të zgjidhjeve të energjisë së rinovueshme, duke mbuluar çdo nevojë — nga projektimi fillestar deri te instalimi dhe mirëmbajtja afatgjatë. Çdo sistem projektohet individualisht sipas nevojave të klientit, duke garantuar efikasitet maksimal dhe kthim optimal të investimit.</a:t>
            </a:r>
            <a:endParaRPr lang="en-US" sz="950" dirty="0"/>
          </a:p>
        </p:txBody>
      </p:sp>
      <p:pic>
        <p:nvPicPr>
          <p:cNvPr id="4" name="Image 0" descr="preencoded.png"/>
          <p:cNvPicPr>
            <a:picLocks noChangeAspect="1"/>
          </p:cNvPicPr>
          <p:nvPr/>
        </p:nvPicPr>
        <p:blipFill>
          <a:blip r:embed="rId3"/>
          <a:stretch>
            <a:fillRect/>
          </a:stretch>
        </p:blipFill>
        <p:spPr>
          <a:xfrm>
            <a:off x="488379" y="1692250"/>
            <a:ext cx="1520875" cy="939924"/>
          </a:xfrm>
          <a:prstGeom prst="rect">
            <a:avLst/>
          </a:prstGeom>
        </p:spPr>
      </p:pic>
      <p:sp>
        <p:nvSpPr>
          <p:cNvPr id="5" name="Text 2"/>
          <p:cNvSpPr/>
          <p:nvPr/>
        </p:nvSpPr>
        <p:spPr>
          <a:xfrm>
            <a:off x="488379" y="2782416"/>
            <a:ext cx="2520925" cy="190723"/>
          </a:xfrm>
          <a:prstGeom prst="rect">
            <a:avLst/>
          </a:prstGeom>
          <a:noFill/>
          <a:ln/>
        </p:spPr>
        <p:txBody>
          <a:bodyPr wrap="none" lIns="0" tIns="0" rIns="0" bIns="0" rtlCol="0" anchor="t"/>
          <a:lstStyle/>
          <a:p>
            <a:pPr marL="0" indent="0" algn="l">
              <a:lnSpc>
                <a:spcPct val="104000"/>
              </a:lnSpc>
              <a:buNone/>
            </a:pPr>
            <a:r>
              <a:rPr lang="en-US" sz="1200" b="1" dirty="0" err="1">
                <a:solidFill>
                  <a:srgbClr val="272525"/>
                </a:solidFill>
                <a:latin typeface="Inter Bold" pitchFamily="34" charset="0"/>
                <a:ea typeface="Inter Bold" pitchFamily="34" charset="-122"/>
                <a:cs typeface="Inter Bold" pitchFamily="34" charset="-120"/>
              </a:rPr>
              <a:t>Sisteme</a:t>
            </a:r>
            <a:r>
              <a:rPr lang="en-US" sz="1200" b="1" dirty="0">
                <a:solidFill>
                  <a:srgbClr val="272525"/>
                </a:solidFill>
                <a:latin typeface="Inter Bold" pitchFamily="34" charset="0"/>
                <a:ea typeface="Inter Bold" pitchFamily="34" charset="-122"/>
                <a:cs typeface="Inter Bold" pitchFamily="34" charset="-120"/>
              </a:rPr>
              <a:t> Solare </a:t>
            </a:r>
            <a:r>
              <a:rPr lang="en-US" sz="1200" b="1" dirty="0" err="1">
                <a:solidFill>
                  <a:srgbClr val="272525"/>
                </a:solidFill>
                <a:latin typeface="Inter Bold" pitchFamily="34" charset="0"/>
                <a:ea typeface="Inter Bold" pitchFamily="34" charset="-122"/>
                <a:cs typeface="Inter Bold" pitchFamily="34" charset="-120"/>
              </a:rPr>
              <a:t>Fotovoltaike</a:t>
            </a:r>
            <a:r>
              <a:rPr lang="en-US" sz="1200" b="1" dirty="0">
                <a:solidFill>
                  <a:srgbClr val="272525"/>
                </a:solidFill>
                <a:latin typeface="Inter Bold" pitchFamily="34" charset="0"/>
                <a:ea typeface="Inter Bold" pitchFamily="34" charset="-122"/>
                <a:cs typeface="Inter Bold" pitchFamily="34" charset="-120"/>
              </a:rPr>
              <a:t> (PV)</a:t>
            </a:r>
            <a:endParaRPr lang="en-US" sz="1200" dirty="0"/>
          </a:p>
        </p:txBody>
      </p:sp>
      <p:sp>
        <p:nvSpPr>
          <p:cNvPr id="6" name="Text 3"/>
          <p:cNvSpPr/>
          <p:nvPr/>
        </p:nvSpPr>
        <p:spPr>
          <a:xfrm>
            <a:off x="488379" y="3045247"/>
            <a:ext cx="2622203" cy="1744638"/>
          </a:xfrm>
          <a:prstGeom prst="rect">
            <a:avLst/>
          </a:prstGeom>
          <a:noFill/>
          <a:ln/>
        </p:spPr>
        <p:txBody>
          <a:bodyPr wrap="square" lIns="0" tIns="0" rIns="0" bIns="0" rtlCol="0" anchor="t">
            <a:normAutofit/>
          </a:bodyPr>
          <a:lstStyle/>
          <a:p>
            <a:pPr marL="0" indent="0" algn="l">
              <a:lnSpc>
                <a:spcPct val="132000"/>
              </a:lnSpc>
              <a:buNone/>
            </a:pPr>
            <a:r>
              <a:rPr lang="en-US" sz="950" dirty="0" err="1">
                <a:solidFill>
                  <a:srgbClr val="272525"/>
                </a:solidFill>
                <a:latin typeface="Inter" pitchFamily="34" charset="0"/>
                <a:ea typeface="Inter" pitchFamily="34" charset="-122"/>
                <a:cs typeface="Inter" pitchFamily="34" charset="-120"/>
              </a:rPr>
              <a:t>Megaterm</a:t>
            </a:r>
            <a:r>
              <a:rPr lang="en-US" sz="950" dirty="0">
                <a:solidFill>
                  <a:srgbClr val="272525"/>
                </a:solidFill>
                <a:latin typeface="Inter" pitchFamily="34" charset="0"/>
                <a:ea typeface="Inter" pitchFamily="34" charset="-122"/>
                <a:cs typeface="Inter" pitchFamily="34" charset="-120"/>
              </a:rPr>
              <a:t> </a:t>
            </a:r>
            <a:r>
              <a:rPr lang="en-US" sz="950" dirty="0" err="1">
                <a:solidFill>
                  <a:srgbClr val="272525"/>
                </a:solidFill>
                <a:latin typeface="Inter" pitchFamily="34" charset="0"/>
                <a:ea typeface="Inter" pitchFamily="34" charset="-122"/>
                <a:cs typeface="Inter" pitchFamily="34" charset="-120"/>
              </a:rPr>
              <a:t>projektоn</a:t>
            </a:r>
            <a:r>
              <a:rPr lang="en-US" sz="950" dirty="0">
                <a:solidFill>
                  <a:srgbClr val="272525"/>
                </a:solidFill>
                <a:latin typeface="Inter" pitchFamily="34" charset="0"/>
                <a:ea typeface="Inter" pitchFamily="34" charset="-122"/>
                <a:cs typeface="Inter" pitchFamily="34" charset="-120"/>
              </a:rPr>
              <a:t>, furnizon dhe </a:t>
            </a:r>
            <a:r>
              <a:rPr lang="en-US" sz="950" dirty="0" err="1">
                <a:solidFill>
                  <a:srgbClr val="272525"/>
                </a:solidFill>
                <a:latin typeface="Inter" pitchFamily="34" charset="0"/>
                <a:ea typeface="Inter" pitchFamily="34" charset="-122"/>
                <a:cs typeface="Inter" pitchFamily="34" charset="-120"/>
              </a:rPr>
              <a:t>instalon</a:t>
            </a:r>
            <a:r>
              <a:rPr lang="en-US" sz="950" dirty="0">
                <a:solidFill>
                  <a:srgbClr val="272525"/>
                </a:solidFill>
                <a:latin typeface="Inter" pitchFamily="34" charset="0"/>
                <a:ea typeface="Inter" pitchFamily="34" charset="-122"/>
                <a:cs typeface="Inter" pitchFamily="34" charset="-120"/>
              </a:rPr>
              <a:t> </a:t>
            </a:r>
            <a:r>
              <a:rPr lang="en-US" sz="950" dirty="0" err="1">
                <a:solidFill>
                  <a:srgbClr val="272525"/>
                </a:solidFill>
                <a:latin typeface="Inter" pitchFamily="34" charset="0"/>
                <a:ea typeface="Inter" pitchFamily="34" charset="-122"/>
                <a:cs typeface="Inter" pitchFamily="34" charset="-120"/>
              </a:rPr>
              <a:t>sisteme</a:t>
            </a:r>
            <a:r>
              <a:rPr lang="en-US" sz="950" dirty="0">
                <a:solidFill>
                  <a:srgbClr val="272525"/>
                </a:solidFill>
                <a:latin typeface="Inter" pitchFamily="34" charset="0"/>
                <a:ea typeface="Inter" pitchFamily="34" charset="-122"/>
                <a:cs typeface="Inter" pitchFamily="34" charset="-120"/>
              </a:rPr>
              <a:t> </a:t>
            </a:r>
            <a:r>
              <a:rPr lang="en-US" sz="950" dirty="0" err="1">
                <a:solidFill>
                  <a:srgbClr val="272525"/>
                </a:solidFill>
                <a:latin typeface="Inter" pitchFamily="34" charset="0"/>
                <a:ea typeface="Inter" pitchFamily="34" charset="-122"/>
                <a:cs typeface="Inter" pitchFamily="34" charset="-120"/>
              </a:rPr>
              <a:t>solare</a:t>
            </a:r>
            <a:r>
              <a:rPr lang="en-US" sz="950" dirty="0">
                <a:solidFill>
                  <a:srgbClr val="272525"/>
                </a:solidFill>
                <a:latin typeface="Inter" pitchFamily="34" charset="0"/>
                <a:ea typeface="Inter" pitchFamily="34" charset="-122"/>
                <a:cs typeface="Inter" pitchFamily="34" charset="-120"/>
              </a:rPr>
              <a:t> </a:t>
            </a:r>
            <a:r>
              <a:rPr lang="en-US" sz="950" dirty="0" err="1">
                <a:solidFill>
                  <a:srgbClr val="272525"/>
                </a:solidFill>
                <a:latin typeface="Inter" pitchFamily="34" charset="0"/>
                <a:ea typeface="Inter" pitchFamily="34" charset="-122"/>
                <a:cs typeface="Inter" pitchFamily="34" charset="-120"/>
              </a:rPr>
              <a:t>fotovoltaike</a:t>
            </a:r>
            <a:r>
              <a:rPr lang="en-US" sz="950" dirty="0">
                <a:solidFill>
                  <a:srgbClr val="272525"/>
                </a:solidFill>
                <a:latin typeface="Inter" pitchFamily="34" charset="0"/>
                <a:ea typeface="Inter" pitchFamily="34" charset="-122"/>
                <a:cs typeface="Inter" pitchFamily="34" charset="-120"/>
              </a:rPr>
              <a:t> </a:t>
            </a:r>
            <a:r>
              <a:rPr lang="en-US" sz="950" dirty="0" err="1">
                <a:solidFill>
                  <a:srgbClr val="272525"/>
                </a:solidFill>
                <a:latin typeface="Inter" pitchFamily="34" charset="0"/>
                <a:ea typeface="Inter" pitchFamily="34" charset="-122"/>
                <a:cs typeface="Inter" pitchFamily="34" charset="-120"/>
              </a:rPr>
              <a:t>për</a:t>
            </a:r>
            <a:r>
              <a:rPr lang="en-US" sz="950" dirty="0">
                <a:solidFill>
                  <a:srgbClr val="272525"/>
                </a:solidFill>
                <a:latin typeface="Inter" pitchFamily="34" charset="0"/>
                <a:ea typeface="Inter" pitchFamily="34" charset="-122"/>
                <a:cs typeface="Inter" pitchFamily="34" charset="-120"/>
              </a:rPr>
              <a:t> banesa dhe biznese. Sistemet PV shndërrojnë dritën e diellit direkt në energji elektrike, duke ulur ndjeshëm faturën e rrymës dhe duke mbrojtur mjedisit. Ne ofrojmë zgjidhje për çati, fasada </a:t>
            </a:r>
            <a:r>
              <a:rPr lang="en-US" sz="950" dirty="0" err="1">
                <a:solidFill>
                  <a:srgbClr val="272525"/>
                </a:solidFill>
                <a:latin typeface="Inter" pitchFamily="34" charset="0"/>
                <a:ea typeface="Inter" pitchFamily="34" charset="-122"/>
                <a:cs typeface="Inter" pitchFamily="34" charset="-120"/>
              </a:rPr>
              <a:t>dhe</a:t>
            </a:r>
            <a:r>
              <a:rPr lang="en-US" sz="950" dirty="0">
                <a:solidFill>
                  <a:srgbClr val="272525"/>
                </a:solidFill>
                <a:latin typeface="Inter" pitchFamily="34" charset="0"/>
                <a:ea typeface="Inter" pitchFamily="34" charset="-122"/>
                <a:cs typeface="Inter" pitchFamily="34" charset="-120"/>
              </a:rPr>
              <a:t> </a:t>
            </a:r>
            <a:r>
              <a:rPr lang="en-US" sz="950" dirty="0" err="1">
                <a:solidFill>
                  <a:srgbClr val="272525"/>
                </a:solidFill>
                <a:latin typeface="Inter" pitchFamily="34" charset="0"/>
                <a:ea typeface="Inter" pitchFamily="34" charset="-122"/>
                <a:cs typeface="Inter" pitchFamily="34" charset="-120"/>
              </a:rPr>
              <a:t>instalime</a:t>
            </a:r>
            <a:r>
              <a:rPr lang="en-US" sz="950" dirty="0">
                <a:solidFill>
                  <a:srgbClr val="272525"/>
                </a:solidFill>
                <a:latin typeface="Inter" pitchFamily="34" charset="0"/>
                <a:ea typeface="Inter" pitchFamily="34" charset="-122"/>
                <a:cs typeface="Inter" pitchFamily="34" charset="-120"/>
              </a:rPr>
              <a:t> tokësore — të përshtatura sipas konsumit tuaj specifik energjetik.</a:t>
            </a:r>
            <a:endParaRPr lang="en-US" sz="950" dirty="0"/>
          </a:p>
        </p:txBody>
      </p:sp>
      <p:pic>
        <p:nvPicPr>
          <p:cNvPr id="7" name="Image 1" descr="preencoded.png"/>
          <p:cNvPicPr>
            <a:picLocks noChangeAspect="1"/>
          </p:cNvPicPr>
          <p:nvPr/>
        </p:nvPicPr>
        <p:blipFill>
          <a:blip r:embed="rId4"/>
          <a:stretch>
            <a:fillRect/>
          </a:stretch>
        </p:blipFill>
        <p:spPr>
          <a:xfrm>
            <a:off x="3260824" y="1692250"/>
            <a:ext cx="1520875" cy="939924"/>
          </a:xfrm>
          <a:prstGeom prst="rect">
            <a:avLst/>
          </a:prstGeom>
        </p:spPr>
      </p:pic>
      <p:sp>
        <p:nvSpPr>
          <p:cNvPr id="8" name="Text 4"/>
          <p:cNvSpPr/>
          <p:nvPr/>
        </p:nvSpPr>
        <p:spPr>
          <a:xfrm>
            <a:off x="3260824" y="2782416"/>
            <a:ext cx="1569988" cy="190723"/>
          </a:xfrm>
          <a:prstGeom prst="rect">
            <a:avLst/>
          </a:prstGeom>
          <a:noFill/>
          <a:ln/>
        </p:spPr>
        <p:txBody>
          <a:bodyPr wrap="none" lIns="0" tIns="0" rIns="0" bIns="0" rtlCol="0" anchor="t"/>
          <a:lstStyle/>
          <a:p>
            <a:pPr marL="0" indent="0" algn="l">
              <a:lnSpc>
                <a:spcPct val="104000"/>
              </a:lnSpc>
              <a:buNone/>
            </a:pPr>
            <a:r>
              <a:rPr lang="en-US" sz="1200" b="1" dirty="0">
                <a:solidFill>
                  <a:srgbClr val="272525"/>
                </a:solidFill>
                <a:latin typeface="Inter Bold" pitchFamily="34" charset="0"/>
                <a:ea typeface="Inter Bold" pitchFamily="34" charset="-122"/>
                <a:cs typeface="Inter Bold" pitchFamily="34" charset="-120"/>
              </a:rPr>
              <a:t>Pompa të Nxehtësisë</a:t>
            </a:r>
            <a:endParaRPr lang="en-US" sz="1200" dirty="0"/>
          </a:p>
        </p:txBody>
      </p:sp>
      <p:sp>
        <p:nvSpPr>
          <p:cNvPr id="9" name="Text 5"/>
          <p:cNvSpPr/>
          <p:nvPr/>
        </p:nvSpPr>
        <p:spPr>
          <a:xfrm>
            <a:off x="3260824" y="3045247"/>
            <a:ext cx="2622277" cy="1744638"/>
          </a:xfrm>
          <a:prstGeom prst="rect">
            <a:avLst/>
          </a:prstGeom>
          <a:noFill/>
          <a:ln/>
        </p:spPr>
        <p:txBody>
          <a:bodyPr wrap="square" lIns="0" tIns="0" rIns="0" bIns="0" rtlCol="0" anchor="t">
            <a:normAutofit/>
          </a:bodyPr>
          <a:lstStyle/>
          <a:p>
            <a:pPr marL="0" indent="0" algn="l">
              <a:lnSpc>
                <a:spcPct val="132000"/>
              </a:lnSpc>
              <a:buNone/>
            </a:pPr>
            <a:r>
              <a:rPr lang="en-US" sz="950" dirty="0">
                <a:solidFill>
                  <a:srgbClr val="272525"/>
                </a:solidFill>
                <a:latin typeface="Inter" pitchFamily="34" charset="0"/>
                <a:ea typeface="Inter" pitchFamily="34" charset="-122"/>
                <a:cs typeface="Inter" pitchFamily="34" charset="-120"/>
              </a:rPr>
              <a:t>Pompat e nxehtësisë janë teknologji moderne që nxjerrin energji termike nga ajri, toka ose uji, duke e shndërruar atë në ngrohje ose ftohje efikase. Krahasuar me sistemet tradicionale të ngrohjes, pompat e nxehtësisë mund të ofrojnë deri në 4 herë më shumë energji termike për çdo njësi elektrike të konsumuar — duke reduktuar kostot dhe emetimet e CO₂ ndjeshëm.</a:t>
            </a:r>
            <a:endParaRPr lang="en-US" sz="950" dirty="0"/>
          </a:p>
        </p:txBody>
      </p:sp>
      <p:pic>
        <p:nvPicPr>
          <p:cNvPr id="10" name="Image 2" descr="preencoded.png"/>
          <p:cNvPicPr>
            <a:picLocks noChangeAspect="1"/>
          </p:cNvPicPr>
          <p:nvPr/>
        </p:nvPicPr>
        <p:blipFill>
          <a:blip r:embed="rId5"/>
          <a:stretch>
            <a:fillRect/>
          </a:stretch>
        </p:blipFill>
        <p:spPr>
          <a:xfrm>
            <a:off x="6033343" y="1692250"/>
            <a:ext cx="1520875" cy="939924"/>
          </a:xfrm>
          <a:prstGeom prst="rect">
            <a:avLst/>
          </a:prstGeom>
        </p:spPr>
      </p:pic>
      <p:sp>
        <p:nvSpPr>
          <p:cNvPr id="11" name="Text 6"/>
          <p:cNvSpPr/>
          <p:nvPr/>
        </p:nvSpPr>
        <p:spPr>
          <a:xfrm>
            <a:off x="6033343" y="2782416"/>
            <a:ext cx="1546920" cy="190723"/>
          </a:xfrm>
          <a:prstGeom prst="rect">
            <a:avLst/>
          </a:prstGeom>
          <a:noFill/>
          <a:ln/>
        </p:spPr>
        <p:txBody>
          <a:bodyPr wrap="none" lIns="0" tIns="0" rIns="0" bIns="0" rtlCol="0" anchor="t"/>
          <a:lstStyle/>
          <a:p>
            <a:pPr marL="0" indent="0" algn="l">
              <a:lnSpc>
                <a:spcPct val="104000"/>
              </a:lnSpc>
              <a:buNone/>
            </a:pPr>
            <a:r>
              <a:rPr lang="en-US" sz="1200" b="1" dirty="0">
                <a:solidFill>
                  <a:srgbClr val="272525"/>
                </a:solidFill>
                <a:latin typeface="Inter Bold" pitchFamily="34" charset="0"/>
                <a:ea typeface="Inter Bold" pitchFamily="34" charset="-122"/>
                <a:cs typeface="Inter Bold" pitchFamily="34" charset="-120"/>
              </a:rPr>
              <a:t>Sisteme Gjeotermale</a:t>
            </a:r>
            <a:endParaRPr lang="en-US" sz="1200" dirty="0"/>
          </a:p>
        </p:txBody>
      </p:sp>
      <p:sp>
        <p:nvSpPr>
          <p:cNvPr id="12" name="Text 7"/>
          <p:cNvSpPr/>
          <p:nvPr/>
        </p:nvSpPr>
        <p:spPr>
          <a:xfrm>
            <a:off x="6033343" y="3045247"/>
            <a:ext cx="2622277" cy="1744638"/>
          </a:xfrm>
          <a:prstGeom prst="rect">
            <a:avLst/>
          </a:prstGeom>
          <a:noFill/>
          <a:ln/>
        </p:spPr>
        <p:txBody>
          <a:bodyPr wrap="square" lIns="0" tIns="0" rIns="0" bIns="0" rtlCol="0" anchor="t">
            <a:normAutofit/>
          </a:bodyPr>
          <a:lstStyle/>
          <a:p>
            <a:pPr marL="0" indent="0" algn="l">
              <a:lnSpc>
                <a:spcPct val="132000"/>
              </a:lnSpc>
              <a:buNone/>
            </a:pPr>
            <a:r>
              <a:rPr lang="en-US" sz="950" dirty="0">
                <a:solidFill>
                  <a:srgbClr val="272525"/>
                </a:solidFill>
                <a:latin typeface="Inter" pitchFamily="34" charset="0"/>
                <a:ea typeface="Inter" pitchFamily="34" charset="-122"/>
                <a:cs typeface="Inter" pitchFamily="34" charset="-120"/>
              </a:rPr>
              <a:t>Energjia gjeotermale shfrytëzon nxehtësinë natyrore të tokës — një burim i qëndrueshëm dhe gjithmonë i disponueshëm pavarësisht motit. Megaterm ofron projektim dhe instalim të sistemeve gjeotermale të cilat sigurojnë ngrohje dhe ftohje me efikasitet të lartë dhe kosto operative minimale gjatë gjithë vitit, duke garantuar komoditet dhe kursime afatgjata.</a:t>
            </a:r>
            <a:endParaRPr lang="en-US" sz="950" dirty="0"/>
          </a:p>
        </p:txBody>
      </p:sp>
      <p:pic>
        <p:nvPicPr>
          <p:cNvPr id="13" name="Picture 12">
            <a:extLst>
              <a:ext uri="{FF2B5EF4-FFF2-40B4-BE49-F238E27FC236}">
                <a16:creationId xmlns:a16="http://schemas.microsoft.com/office/drawing/2014/main" id="{4894901F-EB37-D2EC-BEAB-A8B50337A367}"/>
              </a:ext>
            </a:extLst>
          </p:cNvPr>
          <p:cNvPicPr>
            <a:picLocks noChangeAspect="1"/>
          </p:cNvPicPr>
          <p:nvPr/>
        </p:nvPicPr>
        <p:blipFill rotWithShape="1">
          <a:blip r:embed="rId6">
            <a:extLst>
              <a:ext uri="{28A0092B-C50C-407E-A947-70E740481C1C}">
                <a14:useLocalDpi xmlns:a14="http://schemas.microsoft.com/office/drawing/2010/main" val="0"/>
              </a:ext>
            </a:extLst>
          </a:blip>
          <a:srcRect t="27750" b="26425"/>
          <a:stretch>
            <a:fillRect/>
          </a:stretch>
        </p:blipFill>
        <p:spPr bwMode="auto">
          <a:xfrm>
            <a:off x="8217353" y="4802745"/>
            <a:ext cx="759279" cy="340755"/>
          </a:xfrm>
          <a:prstGeom prst="rect">
            <a:avLst/>
          </a:prstGeom>
          <a:ln>
            <a:noFill/>
          </a:ln>
          <a:extLst>
            <a:ext uri="{53640926-AAD7-44D8-BBD7-CCE9431645EC}">
              <a14:shadowObscured xmlns:a14="http://schemas.microsoft.com/office/drawing/2010/main"/>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65162" y="337542"/>
            <a:ext cx="4246885" cy="363364"/>
          </a:xfrm>
          <a:prstGeom prst="rect">
            <a:avLst/>
          </a:prstGeom>
          <a:noFill/>
          <a:ln/>
        </p:spPr>
        <p:txBody>
          <a:bodyPr wrap="none" lIns="0" tIns="0" rIns="0" bIns="0" rtlCol="0" anchor="t"/>
          <a:lstStyle/>
          <a:p>
            <a:pPr marL="0" indent="0" algn="l">
              <a:lnSpc>
                <a:spcPct val="104000"/>
              </a:lnSpc>
              <a:buNone/>
            </a:pPr>
            <a:r>
              <a:rPr lang="en-US" sz="2250" b="1" dirty="0">
                <a:solidFill>
                  <a:srgbClr val="000000"/>
                </a:solidFill>
                <a:latin typeface="Inter Bold" pitchFamily="34" charset="0"/>
                <a:ea typeface="Inter Bold" pitchFamily="34" charset="-122"/>
                <a:cs typeface="Inter Bold" pitchFamily="34" charset="-120"/>
              </a:rPr>
              <a:t>Pse të Zgjidhni Megaterm?</a:t>
            </a:r>
            <a:endParaRPr lang="en-US" sz="2250" dirty="0"/>
          </a:p>
        </p:txBody>
      </p:sp>
      <p:sp>
        <p:nvSpPr>
          <p:cNvPr id="3" name="Text 1"/>
          <p:cNvSpPr/>
          <p:nvPr/>
        </p:nvSpPr>
        <p:spPr>
          <a:xfrm>
            <a:off x="465162" y="918939"/>
            <a:ext cx="8213675" cy="360462"/>
          </a:xfrm>
          <a:prstGeom prst="rect">
            <a:avLst/>
          </a:prstGeom>
          <a:noFill/>
          <a:ln/>
        </p:spPr>
        <p:txBody>
          <a:bodyPr wrap="square" lIns="0" tIns="0" rIns="0" bIns="0" rtlCol="0" anchor="t">
            <a:normAutofit/>
          </a:bodyPr>
          <a:lstStyle/>
          <a:p>
            <a:pPr marL="0" indent="0" algn="l">
              <a:lnSpc>
                <a:spcPct val="129000"/>
              </a:lnSpc>
              <a:buNone/>
            </a:pPr>
            <a:r>
              <a:rPr lang="en-US" sz="900" dirty="0">
                <a:solidFill>
                  <a:srgbClr val="272525"/>
                </a:solidFill>
                <a:latin typeface="Inter" pitchFamily="34" charset="0"/>
                <a:ea typeface="Inter" pitchFamily="34" charset="-122"/>
                <a:cs typeface="Inter" pitchFamily="34" charset="-120"/>
              </a:rPr>
              <a:t>Me mbi 20 vite përvojë në sektorin e energjisë në Kosovë, Megaterm ka ndërtuar një reputacion të fortë mbi cilësi, profesionalizëm dhe angazhim ndaj tranzicionit të gjelbër. Ne jemi partneri juaj i besueshëm në çdo hap të rrugëtimit drejt pavarësisë energjetike.</a:t>
            </a:r>
            <a:endParaRPr lang="en-US" sz="900" dirty="0"/>
          </a:p>
        </p:txBody>
      </p:sp>
      <p:sp>
        <p:nvSpPr>
          <p:cNvPr id="4" name="Text 2"/>
          <p:cNvSpPr/>
          <p:nvPr/>
        </p:nvSpPr>
        <p:spPr>
          <a:xfrm>
            <a:off x="465162" y="1460153"/>
            <a:ext cx="2647057" cy="383753"/>
          </a:xfrm>
          <a:prstGeom prst="rect">
            <a:avLst/>
          </a:prstGeom>
          <a:noFill/>
          <a:ln/>
        </p:spPr>
        <p:txBody>
          <a:bodyPr wrap="none" lIns="0" tIns="0" rIns="0" bIns="0" rtlCol="0" anchor="t"/>
          <a:lstStyle/>
          <a:p>
            <a:pPr marL="0" indent="0" algn="ctr">
              <a:lnSpc>
                <a:spcPct val="83000"/>
              </a:lnSpc>
              <a:buNone/>
            </a:pPr>
            <a:r>
              <a:rPr lang="en-US" sz="3000" b="1" dirty="0">
                <a:solidFill>
                  <a:srgbClr val="272525"/>
                </a:solidFill>
                <a:latin typeface="Inter Bold" pitchFamily="34" charset="0"/>
                <a:ea typeface="Inter Bold" pitchFamily="34" charset="-122"/>
                <a:cs typeface="Inter Bold" pitchFamily="34" charset="-120"/>
              </a:rPr>
              <a:t>2004</a:t>
            </a:r>
            <a:endParaRPr lang="en-US" sz="3000" dirty="0"/>
          </a:p>
        </p:txBody>
      </p:sp>
      <p:sp>
        <p:nvSpPr>
          <p:cNvPr id="5" name="Text 3"/>
          <p:cNvSpPr/>
          <p:nvPr/>
        </p:nvSpPr>
        <p:spPr>
          <a:xfrm>
            <a:off x="1061889" y="1983730"/>
            <a:ext cx="1453604" cy="181645"/>
          </a:xfrm>
          <a:prstGeom prst="rect">
            <a:avLst/>
          </a:prstGeom>
          <a:noFill/>
          <a:ln/>
        </p:spPr>
        <p:txBody>
          <a:bodyPr wrap="none" lIns="0" tIns="0" rIns="0" bIns="0" rtlCol="0" anchor="t"/>
          <a:lstStyle/>
          <a:p>
            <a:pPr marL="0" indent="0" algn="ctr">
              <a:lnSpc>
                <a:spcPct val="104000"/>
              </a:lnSpc>
              <a:buNone/>
            </a:pPr>
            <a:r>
              <a:rPr lang="en-US" sz="1100" b="1" dirty="0">
                <a:solidFill>
                  <a:srgbClr val="272525"/>
                </a:solidFill>
                <a:latin typeface="Inter Bold" pitchFamily="34" charset="0"/>
                <a:ea typeface="Inter Bold" pitchFamily="34" charset="-122"/>
                <a:cs typeface="Inter Bold" pitchFamily="34" charset="-120"/>
              </a:rPr>
              <a:t>Themeluar</a:t>
            </a:r>
            <a:endParaRPr lang="en-US" sz="1100" dirty="0"/>
          </a:p>
        </p:txBody>
      </p:sp>
      <p:sp>
        <p:nvSpPr>
          <p:cNvPr id="6" name="Text 4"/>
          <p:cNvSpPr/>
          <p:nvPr/>
        </p:nvSpPr>
        <p:spPr>
          <a:xfrm>
            <a:off x="465162" y="2230785"/>
            <a:ext cx="2647057" cy="360462"/>
          </a:xfrm>
          <a:prstGeom prst="rect">
            <a:avLst/>
          </a:prstGeom>
          <a:noFill/>
          <a:ln/>
        </p:spPr>
        <p:txBody>
          <a:bodyPr wrap="square" lIns="0" tIns="0" rIns="0" bIns="0" rtlCol="0" anchor="t">
            <a:normAutofit/>
          </a:bodyPr>
          <a:lstStyle/>
          <a:p>
            <a:pPr marL="0" indent="0" algn="ctr">
              <a:lnSpc>
                <a:spcPct val="129000"/>
              </a:lnSpc>
              <a:buNone/>
            </a:pPr>
            <a:r>
              <a:rPr lang="en-US" sz="900" dirty="0">
                <a:solidFill>
                  <a:srgbClr val="272525"/>
                </a:solidFill>
                <a:latin typeface="Inter" pitchFamily="34" charset="0"/>
                <a:ea typeface="Inter" pitchFamily="34" charset="-122"/>
                <a:cs typeface="Inter" pitchFamily="34" charset="-120"/>
              </a:rPr>
              <a:t>Mbi dy dekada ekspertize dhe besueshmëri në tregun e energjisë në Kosovë.</a:t>
            </a:r>
            <a:endParaRPr lang="en-US" sz="900" dirty="0"/>
          </a:p>
        </p:txBody>
      </p:sp>
      <p:sp>
        <p:nvSpPr>
          <p:cNvPr id="7" name="Text 5"/>
          <p:cNvSpPr/>
          <p:nvPr/>
        </p:nvSpPr>
        <p:spPr>
          <a:xfrm>
            <a:off x="3248471" y="1460153"/>
            <a:ext cx="2647057" cy="383753"/>
          </a:xfrm>
          <a:prstGeom prst="rect">
            <a:avLst/>
          </a:prstGeom>
          <a:noFill/>
          <a:ln/>
        </p:spPr>
        <p:txBody>
          <a:bodyPr wrap="none" lIns="0" tIns="0" rIns="0" bIns="0" rtlCol="0" anchor="t"/>
          <a:lstStyle/>
          <a:p>
            <a:pPr marL="0" indent="0" algn="ctr">
              <a:lnSpc>
                <a:spcPct val="83000"/>
              </a:lnSpc>
              <a:buNone/>
            </a:pPr>
            <a:r>
              <a:rPr lang="en-US" sz="3000" b="1" dirty="0">
                <a:solidFill>
                  <a:srgbClr val="272525"/>
                </a:solidFill>
                <a:latin typeface="Inter Bold" pitchFamily="34" charset="0"/>
                <a:ea typeface="Inter Bold" pitchFamily="34" charset="-122"/>
                <a:cs typeface="Inter Bold" pitchFamily="34" charset="-120"/>
              </a:rPr>
              <a:t>3</a:t>
            </a:r>
            <a:endParaRPr lang="en-US" sz="3000" dirty="0"/>
          </a:p>
        </p:txBody>
      </p:sp>
      <p:sp>
        <p:nvSpPr>
          <p:cNvPr id="8" name="Text 6"/>
          <p:cNvSpPr/>
          <p:nvPr/>
        </p:nvSpPr>
        <p:spPr>
          <a:xfrm>
            <a:off x="3845198" y="1983730"/>
            <a:ext cx="1453604" cy="181645"/>
          </a:xfrm>
          <a:prstGeom prst="rect">
            <a:avLst/>
          </a:prstGeom>
          <a:noFill/>
          <a:ln/>
        </p:spPr>
        <p:txBody>
          <a:bodyPr wrap="none" lIns="0" tIns="0" rIns="0" bIns="0" rtlCol="0" anchor="t"/>
          <a:lstStyle/>
          <a:p>
            <a:pPr marL="0" indent="0" algn="ctr">
              <a:lnSpc>
                <a:spcPct val="104000"/>
              </a:lnSpc>
              <a:buNone/>
            </a:pPr>
            <a:r>
              <a:rPr lang="en-US" sz="1100" b="1" dirty="0">
                <a:solidFill>
                  <a:srgbClr val="272525"/>
                </a:solidFill>
                <a:latin typeface="Inter Bold" pitchFamily="34" charset="0"/>
                <a:ea typeface="Inter Bold" pitchFamily="34" charset="-122"/>
                <a:cs typeface="Inter Bold" pitchFamily="34" charset="-120"/>
              </a:rPr>
              <a:t>Teknologji Kryesore</a:t>
            </a:r>
            <a:endParaRPr lang="en-US" sz="1100" dirty="0"/>
          </a:p>
        </p:txBody>
      </p:sp>
      <p:sp>
        <p:nvSpPr>
          <p:cNvPr id="9" name="Text 7"/>
          <p:cNvSpPr/>
          <p:nvPr/>
        </p:nvSpPr>
        <p:spPr>
          <a:xfrm>
            <a:off x="3248471" y="2230785"/>
            <a:ext cx="2647057" cy="360462"/>
          </a:xfrm>
          <a:prstGeom prst="rect">
            <a:avLst/>
          </a:prstGeom>
          <a:noFill/>
          <a:ln/>
        </p:spPr>
        <p:txBody>
          <a:bodyPr wrap="square" lIns="0" tIns="0" rIns="0" bIns="0" rtlCol="0" anchor="t">
            <a:normAutofit/>
          </a:bodyPr>
          <a:lstStyle/>
          <a:p>
            <a:pPr marL="0" indent="0" algn="ctr">
              <a:lnSpc>
                <a:spcPct val="129000"/>
              </a:lnSpc>
              <a:buNone/>
            </a:pPr>
            <a:r>
              <a:rPr lang="en-US" sz="900">
                <a:solidFill>
                  <a:srgbClr val="272525"/>
                </a:solidFill>
                <a:latin typeface="Inter" pitchFamily="34" charset="0"/>
                <a:ea typeface="Inter" pitchFamily="34" charset="-122"/>
                <a:cs typeface="Inter" pitchFamily="34" charset="-120"/>
              </a:rPr>
              <a:t>Panele </a:t>
            </a:r>
            <a:r>
              <a:rPr lang="en-US" sz="900" dirty="0" err="1">
                <a:solidFill>
                  <a:srgbClr val="272525"/>
                </a:solidFill>
                <a:latin typeface="Inter" pitchFamily="34" charset="0"/>
                <a:ea typeface="Inter" pitchFamily="34" charset="-122"/>
                <a:cs typeface="Inter" pitchFamily="34" charset="-120"/>
              </a:rPr>
              <a:t>solare</a:t>
            </a:r>
            <a:r>
              <a:rPr lang="en-US" sz="900" dirty="0">
                <a:solidFill>
                  <a:srgbClr val="272525"/>
                </a:solidFill>
                <a:latin typeface="Inter" pitchFamily="34" charset="0"/>
                <a:ea typeface="Inter" pitchFamily="34" charset="-122"/>
                <a:cs typeface="Inter" pitchFamily="34" charset="-120"/>
              </a:rPr>
              <a:t>, pompa nxehtësie dhe sisteme gjeotermale — zgjidhje për çdo nevojë.</a:t>
            </a:r>
            <a:endParaRPr lang="en-US" sz="900" dirty="0"/>
          </a:p>
        </p:txBody>
      </p:sp>
      <p:sp>
        <p:nvSpPr>
          <p:cNvPr id="10" name="Text 8"/>
          <p:cNvSpPr/>
          <p:nvPr/>
        </p:nvSpPr>
        <p:spPr>
          <a:xfrm>
            <a:off x="6031781" y="1460153"/>
            <a:ext cx="2647057" cy="383753"/>
          </a:xfrm>
          <a:prstGeom prst="rect">
            <a:avLst/>
          </a:prstGeom>
          <a:noFill/>
          <a:ln/>
        </p:spPr>
        <p:txBody>
          <a:bodyPr wrap="none" lIns="0" tIns="0" rIns="0" bIns="0" rtlCol="0" anchor="t"/>
          <a:lstStyle/>
          <a:p>
            <a:pPr marL="0" indent="0" algn="ctr">
              <a:lnSpc>
                <a:spcPct val="83000"/>
              </a:lnSpc>
              <a:buNone/>
            </a:pPr>
            <a:r>
              <a:rPr lang="en-US" sz="3000" b="1" dirty="0">
                <a:solidFill>
                  <a:srgbClr val="272525"/>
                </a:solidFill>
                <a:latin typeface="Inter Bold" pitchFamily="34" charset="0"/>
                <a:ea typeface="Inter Bold" pitchFamily="34" charset="-122"/>
                <a:cs typeface="Inter Bold" pitchFamily="34" charset="-120"/>
              </a:rPr>
              <a:t>100%</a:t>
            </a:r>
            <a:endParaRPr lang="en-US" sz="3000" dirty="0"/>
          </a:p>
        </p:txBody>
      </p:sp>
      <p:sp>
        <p:nvSpPr>
          <p:cNvPr id="11" name="Text 9"/>
          <p:cNvSpPr/>
          <p:nvPr/>
        </p:nvSpPr>
        <p:spPr>
          <a:xfrm>
            <a:off x="6628507" y="1983730"/>
            <a:ext cx="1453604" cy="181645"/>
          </a:xfrm>
          <a:prstGeom prst="rect">
            <a:avLst/>
          </a:prstGeom>
          <a:noFill/>
          <a:ln/>
        </p:spPr>
        <p:txBody>
          <a:bodyPr wrap="none" lIns="0" tIns="0" rIns="0" bIns="0" rtlCol="0" anchor="t"/>
          <a:lstStyle/>
          <a:p>
            <a:pPr marL="0" indent="0" algn="ctr">
              <a:lnSpc>
                <a:spcPct val="104000"/>
              </a:lnSpc>
              <a:buNone/>
            </a:pPr>
            <a:r>
              <a:rPr lang="en-US" sz="1100" b="1" dirty="0">
                <a:solidFill>
                  <a:srgbClr val="272525"/>
                </a:solidFill>
                <a:latin typeface="Inter Bold" pitchFamily="34" charset="0"/>
                <a:ea typeface="Inter Bold" pitchFamily="34" charset="-122"/>
                <a:cs typeface="Inter Bold" pitchFamily="34" charset="-120"/>
              </a:rPr>
              <a:t>Zgjidhje e Plotë</a:t>
            </a:r>
            <a:endParaRPr lang="en-US" sz="1100" dirty="0"/>
          </a:p>
        </p:txBody>
      </p:sp>
      <p:sp>
        <p:nvSpPr>
          <p:cNvPr id="12" name="Text 10"/>
          <p:cNvSpPr/>
          <p:nvPr/>
        </p:nvSpPr>
        <p:spPr>
          <a:xfrm>
            <a:off x="6031781" y="2230785"/>
            <a:ext cx="2647057" cy="360462"/>
          </a:xfrm>
          <a:prstGeom prst="rect">
            <a:avLst/>
          </a:prstGeom>
          <a:noFill/>
          <a:ln/>
        </p:spPr>
        <p:txBody>
          <a:bodyPr wrap="square" lIns="0" tIns="0" rIns="0" bIns="0" rtlCol="0" anchor="t">
            <a:normAutofit/>
          </a:bodyPr>
          <a:lstStyle/>
          <a:p>
            <a:pPr marL="0" indent="0" algn="ctr">
              <a:lnSpc>
                <a:spcPct val="129000"/>
              </a:lnSpc>
              <a:buNone/>
            </a:pPr>
            <a:r>
              <a:rPr lang="en-US" sz="900" dirty="0">
                <a:solidFill>
                  <a:srgbClr val="272525"/>
                </a:solidFill>
                <a:latin typeface="Inter" pitchFamily="34" charset="0"/>
                <a:ea typeface="Inter" pitchFamily="34" charset="-122"/>
                <a:cs typeface="Inter" pitchFamily="34" charset="-120"/>
              </a:rPr>
              <a:t>Nga projektimi dhe furnizimi deri te instalimi dhe mbështetja teknike pas-shitjes.</a:t>
            </a:r>
            <a:endParaRPr lang="en-US" sz="900" dirty="0"/>
          </a:p>
        </p:txBody>
      </p:sp>
      <p:sp>
        <p:nvSpPr>
          <p:cNvPr id="13" name="Shape 11"/>
          <p:cNvSpPr/>
          <p:nvPr/>
        </p:nvSpPr>
        <p:spPr>
          <a:xfrm>
            <a:off x="381446" y="2713881"/>
            <a:ext cx="4132436" cy="2092003"/>
          </a:xfrm>
          <a:prstGeom prst="roundRect">
            <a:avLst>
              <a:gd name="adj" fmla="val 4002"/>
            </a:avLst>
          </a:prstGeom>
          <a:solidFill>
            <a:srgbClr val="4950BC"/>
          </a:solidFill>
          <a:ln/>
        </p:spPr>
        <p:txBody>
          <a:bodyPr/>
          <a:lstStyle/>
          <a:p>
            <a:endParaRPr lang="en-US"/>
          </a:p>
        </p:txBody>
      </p:sp>
      <p:sp>
        <p:nvSpPr>
          <p:cNvPr id="14" name="Text 12"/>
          <p:cNvSpPr/>
          <p:nvPr/>
        </p:nvSpPr>
        <p:spPr>
          <a:xfrm>
            <a:off x="497681" y="2822897"/>
            <a:ext cx="1910804" cy="181645"/>
          </a:xfrm>
          <a:prstGeom prst="rect">
            <a:avLst/>
          </a:prstGeom>
          <a:noFill/>
          <a:ln/>
        </p:spPr>
        <p:txBody>
          <a:bodyPr wrap="none" lIns="0" tIns="0" rIns="0" bIns="0" rtlCol="0" anchor="t"/>
          <a:lstStyle/>
          <a:p>
            <a:pPr marL="0" indent="0" algn="l">
              <a:lnSpc>
                <a:spcPct val="104000"/>
              </a:lnSpc>
              <a:buNone/>
            </a:pPr>
            <a:r>
              <a:rPr lang="en-US" sz="1100" b="1" dirty="0">
                <a:solidFill>
                  <a:srgbClr val="FFFFFF"/>
                </a:solidFill>
                <a:latin typeface="Inter Bold" pitchFamily="34" charset="0"/>
                <a:ea typeface="Inter Bold" pitchFamily="34" charset="-122"/>
                <a:cs typeface="Inter Bold" pitchFamily="34" charset="-120"/>
              </a:rPr>
              <a:t>Misioni Ynë</a:t>
            </a:r>
            <a:endParaRPr lang="en-US" sz="1100" dirty="0"/>
          </a:p>
        </p:txBody>
      </p:sp>
      <p:sp>
        <p:nvSpPr>
          <p:cNvPr id="15" name="Text 13"/>
          <p:cNvSpPr/>
          <p:nvPr/>
        </p:nvSpPr>
        <p:spPr>
          <a:xfrm>
            <a:off x="497681" y="3113559"/>
            <a:ext cx="3899967" cy="1261616"/>
          </a:xfrm>
          <a:prstGeom prst="rect">
            <a:avLst/>
          </a:prstGeom>
          <a:noFill/>
          <a:ln/>
        </p:spPr>
        <p:txBody>
          <a:bodyPr wrap="square" lIns="0" tIns="0" rIns="0" bIns="0" rtlCol="0" anchor="t">
            <a:normAutofit/>
          </a:bodyPr>
          <a:lstStyle/>
          <a:p>
            <a:pPr marL="0" indent="0" algn="l">
              <a:lnSpc>
                <a:spcPct val="129000"/>
              </a:lnSpc>
              <a:buNone/>
            </a:pPr>
            <a:r>
              <a:rPr lang="en-US" sz="900" dirty="0">
                <a:solidFill>
                  <a:srgbClr val="FFFFFF"/>
                </a:solidFill>
                <a:latin typeface="Inter" pitchFamily="34" charset="0"/>
                <a:ea typeface="Inter" pitchFamily="34" charset="-122"/>
                <a:cs typeface="Inter" pitchFamily="34" charset="-120"/>
              </a:rPr>
              <a:t>Megaterm luan një rol kyç në zhvillimin e sektorit të energjisë së rinovueshme dhe në përshpejtimin e tranzicionit të gjelbër në Kosovë. Ne besojmë se çdo shtëpi dhe çdo biznes meriton akses në energji të pastër, të besueshme dhe ekonomikisht të arsyeshme. Çdo projekt që realizojmë kontribuon drejtpërdrejt në reduktimin e emetimeve të karbonit dhe në ndërtimin e një të ardhmeje më të qëndrueshme për të gjithë.</a:t>
            </a:r>
            <a:endParaRPr lang="en-US" sz="900" dirty="0"/>
          </a:p>
        </p:txBody>
      </p:sp>
      <p:sp>
        <p:nvSpPr>
          <p:cNvPr id="16" name="Text 14"/>
          <p:cNvSpPr/>
          <p:nvPr/>
        </p:nvSpPr>
        <p:spPr>
          <a:xfrm>
            <a:off x="4718596" y="2822897"/>
            <a:ext cx="1910804" cy="181645"/>
          </a:xfrm>
          <a:prstGeom prst="rect">
            <a:avLst/>
          </a:prstGeom>
          <a:noFill/>
          <a:ln/>
        </p:spPr>
        <p:txBody>
          <a:bodyPr wrap="none" lIns="0" tIns="0" rIns="0" bIns="0" rtlCol="0" anchor="t"/>
          <a:lstStyle/>
          <a:p>
            <a:pPr marL="0" indent="0" algn="l">
              <a:lnSpc>
                <a:spcPct val="104000"/>
              </a:lnSpc>
              <a:buNone/>
            </a:pPr>
            <a:r>
              <a:rPr lang="en-US" sz="1100" b="1" dirty="0">
                <a:solidFill>
                  <a:srgbClr val="000000"/>
                </a:solidFill>
                <a:latin typeface="Inter Bold" pitchFamily="34" charset="0"/>
                <a:ea typeface="Inter Bold" pitchFamily="34" charset="-122"/>
                <a:cs typeface="Inter Bold" pitchFamily="34" charset="-120"/>
              </a:rPr>
              <a:t>Na Kontaktoni Sot</a:t>
            </a:r>
            <a:endParaRPr lang="en-US" sz="1100" dirty="0"/>
          </a:p>
        </p:txBody>
      </p:sp>
      <p:sp>
        <p:nvSpPr>
          <p:cNvPr id="17" name="Text 15"/>
          <p:cNvSpPr/>
          <p:nvPr/>
        </p:nvSpPr>
        <p:spPr>
          <a:xfrm>
            <a:off x="4718596" y="3113559"/>
            <a:ext cx="3965004" cy="720923"/>
          </a:xfrm>
          <a:prstGeom prst="rect">
            <a:avLst/>
          </a:prstGeom>
          <a:noFill/>
          <a:ln/>
        </p:spPr>
        <p:txBody>
          <a:bodyPr wrap="square" lIns="0" tIns="0" rIns="0" bIns="0" rtlCol="0" anchor="t">
            <a:normAutofit/>
          </a:bodyPr>
          <a:lstStyle/>
          <a:p>
            <a:pPr marL="0" indent="0" algn="l">
              <a:lnSpc>
                <a:spcPct val="129000"/>
              </a:lnSpc>
              <a:buNone/>
            </a:pPr>
            <a:r>
              <a:rPr lang="en-US" sz="900" dirty="0">
                <a:solidFill>
                  <a:srgbClr val="272525"/>
                </a:solidFill>
                <a:latin typeface="Inter" pitchFamily="34" charset="0"/>
                <a:ea typeface="Inter" pitchFamily="34" charset="-122"/>
                <a:cs typeface="Inter" pitchFamily="34" charset="-120"/>
              </a:rPr>
              <a:t>Jeni të interesuar të investoni në energji të rinovueshme për shtëpinë ose biznesin tuaj? Ekipi ynë i ekspertëve është i gatshëm t'ju ofrojë një konsultim falas dhe t'ju ndihmojë të gjeni zgjidhjen më të mirë për nevojat tuaja specifike.</a:t>
            </a:r>
            <a:endParaRPr lang="en-US" sz="900" dirty="0"/>
          </a:p>
        </p:txBody>
      </p:sp>
      <p:sp>
        <p:nvSpPr>
          <p:cNvPr id="18" name="Text 16"/>
          <p:cNvSpPr/>
          <p:nvPr/>
        </p:nvSpPr>
        <p:spPr>
          <a:xfrm>
            <a:off x="4718596" y="3932560"/>
            <a:ext cx="3965004" cy="835223"/>
          </a:xfrm>
          <a:prstGeom prst="rect">
            <a:avLst/>
          </a:prstGeom>
          <a:noFill/>
          <a:ln/>
        </p:spPr>
        <p:txBody>
          <a:bodyPr wrap="square" lIns="0" tIns="0" rIns="0" bIns="0" rtlCol="0" anchor="t">
            <a:normAutofit/>
          </a:bodyPr>
          <a:lstStyle/>
          <a:p>
            <a:pPr marL="342900" indent="-342900" algn="l">
              <a:lnSpc>
                <a:spcPct val="129000"/>
              </a:lnSpc>
              <a:buSzPct val="100000"/>
              <a:buChar char="•"/>
            </a:pPr>
            <a:r>
              <a:rPr lang="en-US" sz="900" b="1" dirty="0">
                <a:solidFill>
                  <a:srgbClr val="272525"/>
                </a:solidFill>
                <a:latin typeface="Inter" pitchFamily="34" charset="0"/>
                <a:ea typeface="Inter" pitchFamily="34" charset="-122"/>
                <a:cs typeface="Inter" pitchFamily="34" charset="-120"/>
              </a:rPr>
              <a:t>Telefon:</a:t>
            </a:r>
            <a:r>
              <a:rPr lang="en-US" sz="900" dirty="0">
                <a:solidFill>
                  <a:srgbClr val="272525"/>
                </a:solidFill>
                <a:latin typeface="Inter" pitchFamily="34" charset="0"/>
                <a:ea typeface="Inter" pitchFamily="34" charset="-122"/>
                <a:cs typeface="Inter" pitchFamily="34" charset="-120"/>
              </a:rPr>
              <a:t> +383 (0) 45 191 001</a:t>
            </a:r>
            <a:endParaRPr lang="en-US" sz="900" dirty="0"/>
          </a:p>
          <a:p>
            <a:pPr marL="342900" indent="-342900" algn="l">
              <a:lnSpc>
                <a:spcPct val="129000"/>
              </a:lnSpc>
              <a:buSzPct val="100000"/>
              <a:buChar char="•"/>
            </a:pPr>
            <a:r>
              <a:rPr lang="en-US" sz="900" b="1" dirty="0">
                <a:solidFill>
                  <a:srgbClr val="272525"/>
                </a:solidFill>
                <a:latin typeface="Inter" pitchFamily="34" charset="0"/>
                <a:ea typeface="Inter" pitchFamily="34" charset="-122"/>
                <a:cs typeface="Inter" pitchFamily="34" charset="-120"/>
              </a:rPr>
              <a:t>E-mail:</a:t>
            </a:r>
            <a:r>
              <a:rPr lang="en-US" sz="900" dirty="0">
                <a:solidFill>
                  <a:srgbClr val="272525"/>
                </a:solidFill>
                <a:latin typeface="Inter" pitchFamily="34" charset="0"/>
                <a:ea typeface="Inter" pitchFamily="34" charset="-122"/>
                <a:cs typeface="Inter" pitchFamily="34" charset="-120"/>
              </a:rPr>
              <a:t> info@megaterm-ks.com</a:t>
            </a:r>
            <a:endParaRPr lang="en-US" sz="900" dirty="0"/>
          </a:p>
          <a:p>
            <a:pPr marL="342900" indent="-342900" algn="l">
              <a:lnSpc>
                <a:spcPct val="129000"/>
              </a:lnSpc>
              <a:buSzPct val="100000"/>
              <a:buChar char="•"/>
            </a:pPr>
            <a:r>
              <a:rPr lang="en-US" sz="900" b="1" dirty="0">
                <a:solidFill>
                  <a:srgbClr val="272525"/>
                </a:solidFill>
                <a:latin typeface="Inter" pitchFamily="34" charset="0"/>
                <a:ea typeface="Inter" pitchFamily="34" charset="-122"/>
                <a:cs typeface="Inter" pitchFamily="34" charset="-120"/>
              </a:rPr>
              <a:t>Adresa:</a:t>
            </a:r>
            <a:r>
              <a:rPr lang="en-US" sz="900" dirty="0">
                <a:solidFill>
                  <a:srgbClr val="272525"/>
                </a:solidFill>
                <a:latin typeface="Inter" pitchFamily="34" charset="0"/>
                <a:ea typeface="Inter" pitchFamily="34" charset="-122"/>
                <a:cs typeface="Inter" pitchFamily="34" charset="-120"/>
              </a:rPr>
              <a:t> Veternik, Rr. Richard Holbruke, Prishtinë</a:t>
            </a:r>
            <a:endParaRPr lang="en-US" sz="900" dirty="0"/>
          </a:p>
          <a:p>
            <a:pPr marL="342900" indent="-342900" algn="l">
              <a:lnSpc>
                <a:spcPct val="129000"/>
              </a:lnSpc>
              <a:buSzPct val="100000"/>
              <a:buChar char="•"/>
            </a:pPr>
            <a:r>
              <a:rPr lang="en-US" sz="900" b="1" dirty="0">
                <a:solidFill>
                  <a:srgbClr val="272525"/>
                </a:solidFill>
                <a:latin typeface="Inter" pitchFamily="34" charset="0"/>
                <a:ea typeface="Inter" pitchFamily="34" charset="-122"/>
                <a:cs typeface="Inter" pitchFamily="34" charset="-120"/>
              </a:rPr>
              <a:t>Web:</a:t>
            </a:r>
            <a:r>
              <a:rPr lang="en-US" sz="900" dirty="0">
                <a:solidFill>
                  <a:srgbClr val="272525"/>
                </a:solidFill>
                <a:latin typeface="Inter" pitchFamily="34" charset="0"/>
                <a:ea typeface="Inter" pitchFamily="34" charset="-122"/>
                <a:cs typeface="Inter" pitchFamily="34" charset="-120"/>
              </a:rPr>
              <a:t> www.megaterm-ks.com</a:t>
            </a:r>
            <a:endParaRPr lang="en-US" sz="900" dirty="0"/>
          </a:p>
        </p:txBody>
      </p:sp>
      <p:pic>
        <p:nvPicPr>
          <p:cNvPr id="19" name="Picture 18">
            <a:extLst>
              <a:ext uri="{FF2B5EF4-FFF2-40B4-BE49-F238E27FC236}">
                <a16:creationId xmlns:a16="http://schemas.microsoft.com/office/drawing/2014/main" id="{57284143-8D2F-E1DC-20D8-D7B7E4882B4C}"/>
              </a:ext>
            </a:extLst>
          </p:cNvPr>
          <p:cNvPicPr>
            <a:picLocks noChangeAspect="1"/>
          </p:cNvPicPr>
          <p:nvPr/>
        </p:nvPicPr>
        <p:blipFill rotWithShape="1">
          <a:blip r:embed="rId3">
            <a:extLst>
              <a:ext uri="{28A0092B-C50C-407E-A947-70E740481C1C}">
                <a14:useLocalDpi xmlns:a14="http://schemas.microsoft.com/office/drawing/2010/main" val="0"/>
              </a:ext>
            </a:extLst>
          </a:blip>
          <a:srcRect t="27750" b="26425"/>
          <a:stretch>
            <a:fillRect/>
          </a:stretch>
        </p:blipFill>
        <p:spPr bwMode="auto">
          <a:xfrm>
            <a:off x="8217353" y="4802745"/>
            <a:ext cx="759279" cy="340755"/>
          </a:xfrm>
          <a:prstGeom prst="rect">
            <a:avLst/>
          </a:prstGeom>
          <a:ln>
            <a:noFill/>
          </a:ln>
          <a:extLst>
            <a:ext uri="{53640926-AAD7-44D8-BBD7-CCE9431645EC}">
              <a14:shadowObscured xmlns:a14="http://schemas.microsoft.com/office/drawing/2010/main"/>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TotalTime>
  <Words>544</Words>
  <Application>Microsoft Office PowerPoint</Application>
  <PresentationFormat>On-screen Show (16:9)</PresentationFormat>
  <Paragraphs>39</Paragraphs>
  <Slides>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Inter Bold</vt:lpstr>
      <vt:lpstr>Inter</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Eliesa Mavraj</cp:lastModifiedBy>
  <cp:revision>3</cp:revision>
  <dcterms:created xsi:type="dcterms:W3CDTF">2026-06-01T11:18:34Z</dcterms:created>
  <dcterms:modified xsi:type="dcterms:W3CDTF">2026-06-02T15:07:16Z</dcterms:modified>
</cp:coreProperties>
</file>