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5939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1987228"/>
            <a:ext cx="4723135"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Muqa Solar Company sh.p.k</a:t>
            </a:r>
            <a:endParaRPr lang="en-US" sz="2400" dirty="0"/>
          </a:p>
        </p:txBody>
      </p:sp>
      <p:sp>
        <p:nvSpPr>
          <p:cNvPr id="4" name="Text 1"/>
          <p:cNvSpPr/>
          <p:nvPr/>
        </p:nvSpPr>
        <p:spPr>
          <a:xfrm>
            <a:off x="496119" y="2560811"/>
            <a:ext cx="4722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Kompani lider në projektimin, shitjen dhe instalimin e sistemeve fotovoltaike, sistemeve </a:t>
            </a:r>
            <a:r>
              <a:rPr lang="en-US" sz="950" dirty="0" err="1">
                <a:solidFill>
                  <a:srgbClr val="272525"/>
                </a:solidFill>
                <a:latin typeface="Inter" pitchFamily="34" charset="0"/>
                <a:ea typeface="Inter" pitchFamily="34" charset="-122"/>
                <a:cs typeface="Inter" pitchFamily="34" charset="-120"/>
              </a:rPr>
              <a:t>termike</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dhe stacioneve të karikimit të automjeteve elektrike — duke shërbyer familjet dhe bizneset në Kosovë që nga viti 2008.</a:t>
            </a:r>
            <a:endParaRPr lang="en-US" sz="950" dirty="0"/>
          </a:p>
        </p:txBody>
      </p:sp>
      <p:pic>
        <p:nvPicPr>
          <p:cNvPr id="5" name="Image 124">
            <a:extLst>
              <a:ext uri="{FF2B5EF4-FFF2-40B4-BE49-F238E27FC236}">
                <a16:creationId xmlns:a16="http://schemas.microsoft.com/office/drawing/2014/main" id="{E79CCFEB-303B-713C-05B9-D99DAD79BC47}"/>
              </a:ext>
            </a:extLst>
          </p:cNvPr>
          <p:cNvPicPr>
            <a:picLocks/>
          </p:cNvPicPr>
          <p:nvPr/>
        </p:nvPicPr>
        <p:blipFill>
          <a:blip r:embed="rId4" cstate="print"/>
          <a:stretch>
            <a:fillRect/>
          </a:stretch>
        </p:blipFill>
        <p:spPr>
          <a:xfrm>
            <a:off x="1937385" y="0"/>
            <a:ext cx="1840230" cy="12312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50912" y="278457"/>
            <a:ext cx="2879973" cy="302865"/>
          </a:xfrm>
          <a:prstGeom prst="rect">
            <a:avLst/>
          </a:prstGeom>
          <a:noFill/>
          <a:ln/>
        </p:spPr>
        <p:txBody>
          <a:bodyPr wrap="none" lIns="0" tIns="0" rIns="0" bIns="0" rtlCol="0" anchor="t"/>
          <a:lstStyle/>
          <a:p>
            <a:pPr marL="0" indent="0" algn="l">
              <a:lnSpc>
                <a:spcPct val="104000"/>
              </a:lnSpc>
              <a:buNone/>
            </a:pPr>
            <a:r>
              <a:rPr lang="en-US" sz="1900" b="1" dirty="0">
                <a:solidFill>
                  <a:srgbClr val="000000"/>
                </a:solidFill>
                <a:latin typeface="Inter Bold" pitchFamily="34" charset="0"/>
                <a:ea typeface="Inter Bold" pitchFamily="34" charset="-122"/>
                <a:cs typeface="Inter Bold" pitchFamily="34" charset="-120"/>
              </a:rPr>
              <a:t>Kush Jemi Ne</a:t>
            </a:r>
            <a:endParaRPr lang="en-US" sz="1900" dirty="0"/>
          </a:p>
        </p:txBody>
      </p:sp>
      <p:sp>
        <p:nvSpPr>
          <p:cNvPr id="3" name="Shape 1"/>
          <p:cNvSpPr/>
          <p:nvPr/>
        </p:nvSpPr>
        <p:spPr>
          <a:xfrm>
            <a:off x="681186" y="694879"/>
            <a:ext cx="3842296" cy="4170164"/>
          </a:xfrm>
          <a:prstGeom prst="roundRect">
            <a:avLst>
              <a:gd name="adj" fmla="val 1816"/>
            </a:avLst>
          </a:prstGeom>
          <a:solidFill>
            <a:srgbClr val="4950BC"/>
          </a:solidFill>
          <a:ln/>
        </p:spPr>
        <p:txBody>
          <a:bodyPr/>
          <a:lstStyle/>
          <a:p>
            <a:endParaRPr lang="en-US"/>
          </a:p>
        </p:txBody>
      </p:sp>
      <p:sp>
        <p:nvSpPr>
          <p:cNvPr id="4" name="Text 2"/>
          <p:cNvSpPr/>
          <p:nvPr/>
        </p:nvSpPr>
        <p:spPr>
          <a:xfrm>
            <a:off x="778073" y="770558"/>
            <a:ext cx="1668587" cy="151433"/>
          </a:xfrm>
          <a:prstGeom prst="rect">
            <a:avLst/>
          </a:prstGeom>
          <a:noFill/>
          <a:ln/>
        </p:spPr>
        <p:txBody>
          <a:bodyPr wrap="none" lIns="0" tIns="0" rIns="0" bIns="0" rtlCol="0" anchor="t"/>
          <a:lstStyle/>
          <a:p>
            <a:pPr marL="0" indent="0" algn="l">
              <a:lnSpc>
                <a:spcPct val="104000"/>
              </a:lnSpc>
              <a:buNone/>
            </a:pPr>
            <a:r>
              <a:rPr lang="en-US" sz="950" b="1" dirty="0">
                <a:solidFill>
                  <a:srgbClr val="FFFFFF"/>
                </a:solidFill>
                <a:latin typeface="Inter Bold" pitchFamily="34" charset="0"/>
                <a:ea typeface="Inter Bold" pitchFamily="34" charset="-122"/>
                <a:cs typeface="Inter Bold" pitchFamily="34" charset="-120"/>
              </a:rPr>
              <a:t>Historia Jonë</a:t>
            </a:r>
            <a:endParaRPr lang="en-US" sz="950" dirty="0"/>
          </a:p>
        </p:txBody>
      </p:sp>
      <p:sp>
        <p:nvSpPr>
          <p:cNvPr id="5" name="Text 3"/>
          <p:cNvSpPr/>
          <p:nvPr/>
        </p:nvSpPr>
        <p:spPr>
          <a:xfrm>
            <a:off x="778073" y="997669"/>
            <a:ext cx="3648521" cy="1586508"/>
          </a:xfrm>
          <a:prstGeom prst="rect">
            <a:avLst/>
          </a:prstGeom>
          <a:noFill/>
          <a:ln/>
        </p:spPr>
        <p:txBody>
          <a:bodyPr wrap="square" lIns="0" tIns="0" rIns="0" bIns="0" rtlCol="0" anchor="t">
            <a:normAutofit/>
          </a:bodyPr>
          <a:lstStyle/>
          <a:p>
            <a:pPr marL="0" indent="0" algn="l">
              <a:lnSpc>
                <a:spcPct val="119000"/>
              </a:lnSpc>
              <a:spcAft>
                <a:spcPts val="500"/>
              </a:spcAft>
              <a:buNone/>
            </a:pPr>
            <a:r>
              <a:rPr lang="en-US" sz="750" dirty="0">
                <a:solidFill>
                  <a:srgbClr val="FFFFFF"/>
                </a:solidFill>
                <a:latin typeface="Inter" pitchFamily="34" charset="0"/>
                <a:ea typeface="Inter" pitchFamily="34" charset="-122"/>
                <a:cs typeface="Inter" pitchFamily="34" charset="-120"/>
              </a:rPr>
              <a:t>Muqa Solar Company sh.p.k është një kompani private me eksperiencë të konsoliduar mbi dy dekada në sektorin e energjisë së rinovueshme. E themeluar fillimisht si N.N.H Muqa në vitin 2001, kompania filloi aktivitetin në fushën e </a:t>
            </a:r>
            <a:r>
              <a:rPr lang="en-US" sz="750" dirty="0" err="1">
                <a:solidFill>
                  <a:srgbClr val="FFFFFF"/>
                </a:solidFill>
                <a:latin typeface="Inter" pitchFamily="34" charset="0"/>
                <a:ea typeface="Inter" pitchFamily="34" charset="-122"/>
                <a:cs typeface="Inter" pitchFamily="34" charset="-120"/>
              </a:rPr>
              <a:t>energjisë</a:t>
            </a:r>
            <a:r>
              <a:rPr lang="en-US" sz="750" dirty="0">
                <a:solidFill>
                  <a:srgbClr val="FFFFFF"/>
                </a:solidFill>
                <a:latin typeface="Inter" pitchFamily="34" charset="0"/>
                <a:ea typeface="Inter" pitchFamily="34" charset="-122"/>
                <a:cs typeface="Inter" pitchFamily="34" charset="-120"/>
              </a:rPr>
              <a:t> </a:t>
            </a:r>
            <a:r>
              <a:rPr lang="en-US" sz="750" dirty="0" err="1">
                <a:solidFill>
                  <a:srgbClr val="FFFFFF"/>
                </a:solidFill>
                <a:latin typeface="Inter" pitchFamily="34" charset="0"/>
                <a:ea typeface="Inter" pitchFamily="34" charset="-122"/>
                <a:cs typeface="Inter" pitchFamily="34" charset="-120"/>
              </a:rPr>
              <a:t>solare</a:t>
            </a:r>
            <a:r>
              <a:rPr lang="en-US" sz="750" dirty="0">
                <a:solidFill>
                  <a:srgbClr val="FFFFFF"/>
                </a:solidFill>
                <a:latin typeface="Inter" pitchFamily="34" charset="0"/>
                <a:ea typeface="Inter" pitchFamily="34" charset="-122"/>
                <a:cs typeface="Inter" pitchFamily="34" charset="-120"/>
              </a:rPr>
              <a:t> që në vitin 2008 dhe operon zyrtarisht si Muqa Solar Company sh.p.k që prej vitit 2012. Me një staf të kualifikuar dhe me eksperiencë të gjerë profesionale, ne kemi ndërtuar një reputacion të fortë si ofrues i zgjidhjeve të besueshme dhe inovative të energjisë.</a:t>
            </a:r>
            <a:endParaRPr lang="en-US" sz="750" dirty="0"/>
          </a:p>
          <a:p>
            <a:pPr marL="0" indent="0" algn="l">
              <a:lnSpc>
                <a:spcPct val="119000"/>
              </a:lnSpc>
              <a:buNone/>
            </a:pPr>
            <a:r>
              <a:rPr lang="en-US" sz="750" dirty="0">
                <a:solidFill>
                  <a:srgbClr val="FFFFFF"/>
                </a:solidFill>
                <a:latin typeface="Inter" pitchFamily="34" charset="0"/>
                <a:ea typeface="Inter" pitchFamily="34" charset="-122"/>
                <a:cs typeface="Inter" pitchFamily="34" charset="-120"/>
              </a:rPr>
              <a:t>Kompania vazhdimisht fut inovacione dhe teknologji moderne, duke ofruar zgjidhje bashkëkohore dhe të besueshme në industrinë e </a:t>
            </a:r>
            <a:r>
              <a:rPr lang="en-US" sz="750" dirty="0" err="1">
                <a:solidFill>
                  <a:srgbClr val="FFFFFF"/>
                </a:solidFill>
                <a:latin typeface="Inter" pitchFamily="34" charset="0"/>
                <a:ea typeface="Inter" pitchFamily="34" charset="-122"/>
                <a:cs typeface="Inter" pitchFamily="34" charset="-120"/>
              </a:rPr>
              <a:t>energjisë</a:t>
            </a:r>
            <a:r>
              <a:rPr lang="en-US" sz="750" dirty="0">
                <a:solidFill>
                  <a:srgbClr val="FFFFFF"/>
                </a:solidFill>
                <a:latin typeface="Inter" pitchFamily="34" charset="0"/>
                <a:ea typeface="Inter" pitchFamily="34" charset="-122"/>
                <a:cs typeface="Inter" pitchFamily="34" charset="-120"/>
              </a:rPr>
              <a:t> </a:t>
            </a:r>
            <a:r>
              <a:rPr lang="en-US" sz="750" dirty="0" err="1">
                <a:solidFill>
                  <a:srgbClr val="FFFFFF"/>
                </a:solidFill>
                <a:latin typeface="Inter" pitchFamily="34" charset="0"/>
                <a:ea typeface="Inter" pitchFamily="34" charset="-122"/>
                <a:cs typeface="Inter" pitchFamily="34" charset="-120"/>
              </a:rPr>
              <a:t>solare</a:t>
            </a:r>
            <a:r>
              <a:rPr lang="en-US" sz="750" dirty="0">
                <a:solidFill>
                  <a:srgbClr val="FFFFFF"/>
                </a:solidFill>
                <a:latin typeface="Inter" pitchFamily="34" charset="0"/>
                <a:ea typeface="Inter" pitchFamily="34" charset="-122"/>
                <a:cs typeface="Inter" pitchFamily="34" charset="-120"/>
              </a:rPr>
              <a:t>. Misioni ynë është të ndihmojmë klientët të ulin kostot e energjisë dhe </a:t>
            </a:r>
            <a:r>
              <a:rPr lang="en-US" sz="750" dirty="0" err="1">
                <a:solidFill>
                  <a:srgbClr val="FFFFFF"/>
                </a:solidFill>
                <a:latin typeface="Inter" pitchFamily="34" charset="0"/>
                <a:ea typeface="Inter" pitchFamily="34" charset="-122"/>
                <a:cs typeface="Inter" pitchFamily="34" charset="-120"/>
              </a:rPr>
              <a:t>të</a:t>
            </a:r>
            <a:r>
              <a:rPr lang="en-US" sz="750" dirty="0">
                <a:solidFill>
                  <a:srgbClr val="FFFFFF"/>
                </a:solidFill>
                <a:latin typeface="Inter" pitchFamily="34" charset="0"/>
                <a:ea typeface="Inter" pitchFamily="34" charset="-122"/>
                <a:cs typeface="Inter" pitchFamily="34" charset="-120"/>
              </a:rPr>
              <a:t> </a:t>
            </a:r>
            <a:r>
              <a:rPr lang="en-US" sz="750" dirty="0" err="1">
                <a:solidFill>
                  <a:srgbClr val="FFFFFF"/>
                </a:solidFill>
                <a:latin typeface="Inter" pitchFamily="34" charset="0"/>
                <a:ea typeface="Inter" pitchFamily="34" charset="-122"/>
                <a:cs typeface="Inter" pitchFamily="34" charset="-120"/>
              </a:rPr>
              <a:t>përmirësojnë</a:t>
            </a:r>
            <a:r>
              <a:rPr lang="en-US" sz="750" dirty="0">
                <a:solidFill>
                  <a:srgbClr val="FFFFFF"/>
                </a:solidFill>
                <a:latin typeface="Inter" pitchFamily="34" charset="0"/>
                <a:ea typeface="Inter" pitchFamily="34" charset="-122"/>
                <a:cs typeface="Inter" pitchFamily="34" charset="-120"/>
              </a:rPr>
              <a:t> </a:t>
            </a:r>
            <a:r>
              <a:rPr lang="en-US" sz="750" dirty="0" err="1">
                <a:solidFill>
                  <a:srgbClr val="FFFFFF"/>
                </a:solidFill>
                <a:latin typeface="Inter" pitchFamily="34" charset="0"/>
                <a:ea typeface="Inter" pitchFamily="34" charset="-122"/>
                <a:cs typeface="Inter" pitchFamily="34" charset="-120"/>
              </a:rPr>
              <a:t>efiçencën</a:t>
            </a:r>
            <a:r>
              <a:rPr lang="en-US" sz="750" dirty="0">
                <a:solidFill>
                  <a:srgbClr val="FFFFFF"/>
                </a:solidFill>
                <a:latin typeface="Inter" pitchFamily="34" charset="0"/>
                <a:ea typeface="Inter" pitchFamily="34" charset="-122"/>
                <a:cs typeface="Inter" pitchFamily="34" charset="-120"/>
              </a:rPr>
              <a:t> e </a:t>
            </a:r>
            <a:r>
              <a:rPr lang="en-US" sz="750" dirty="0" err="1">
                <a:solidFill>
                  <a:srgbClr val="FFFFFF"/>
                </a:solidFill>
                <a:latin typeface="Inter" pitchFamily="34" charset="0"/>
                <a:ea typeface="Inter" pitchFamily="34" charset="-122"/>
                <a:cs typeface="Inter" pitchFamily="34" charset="-120"/>
              </a:rPr>
              <a:t>energjisë</a:t>
            </a:r>
            <a:r>
              <a:rPr lang="en-US" sz="750" dirty="0">
                <a:solidFill>
                  <a:srgbClr val="FFFFFF"/>
                </a:solidFill>
                <a:latin typeface="Inter" pitchFamily="34" charset="0"/>
                <a:ea typeface="Inter" pitchFamily="34" charset="-122"/>
                <a:cs typeface="Inter" pitchFamily="34" charset="-120"/>
              </a:rPr>
              <a:t> — si për familjet ashtu edhe për bizneset.</a:t>
            </a:r>
            <a:endParaRPr lang="en-US" sz="750" dirty="0"/>
          </a:p>
        </p:txBody>
      </p:sp>
      <p:sp>
        <p:nvSpPr>
          <p:cNvPr id="6" name="Text 4"/>
          <p:cNvSpPr/>
          <p:nvPr/>
        </p:nvSpPr>
        <p:spPr>
          <a:xfrm>
            <a:off x="4694858" y="770558"/>
            <a:ext cx="2480370" cy="151433"/>
          </a:xfrm>
          <a:prstGeom prst="rect">
            <a:avLst/>
          </a:prstGeom>
          <a:noFill/>
          <a:ln/>
        </p:spPr>
        <p:txBody>
          <a:bodyPr wrap="none" lIns="0" tIns="0" rIns="0" bIns="0" rtlCol="0" anchor="t"/>
          <a:lstStyle/>
          <a:p>
            <a:pPr marL="0" indent="0" algn="l">
              <a:lnSpc>
                <a:spcPct val="104000"/>
              </a:lnSpc>
              <a:buNone/>
            </a:pPr>
            <a:r>
              <a:rPr lang="en-US" sz="950" b="1" dirty="0">
                <a:solidFill>
                  <a:srgbClr val="000000"/>
                </a:solidFill>
                <a:latin typeface="Inter Bold" pitchFamily="34" charset="0"/>
                <a:ea typeface="Inter Bold" pitchFamily="34" charset="-122"/>
                <a:cs typeface="Inter Bold" pitchFamily="34" charset="-120"/>
              </a:rPr>
              <a:t>Partneritetet Tona Ndërkombëtare</a:t>
            </a:r>
            <a:endParaRPr lang="en-US" sz="950" dirty="0"/>
          </a:p>
        </p:txBody>
      </p:sp>
      <p:sp>
        <p:nvSpPr>
          <p:cNvPr id="7" name="Text 5"/>
          <p:cNvSpPr/>
          <p:nvPr/>
        </p:nvSpPr>
        <p:spPr>
          <a:xfrm>
            <a:off x="4694858" y="997669"/>
            <a:ext cx="3702844" cy="552152"/>
          </a:xfrm>
          <a:prstGeom prst="rect">
            <a:avLst/>
          </a:prstGeom>
          <a:noFill/>
          <a:ln/>
        </p:spPr>
        <p:txBody>
          <a:bodyPr wrap="square" lIns="0" tIns="0" rIns="0" bIns="0" rtlCol="0" anchor="t">
            <a:normAutofit/>
          </a:bodyPr>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Muqa Solar Company është përfaqësuese dhe distributorese zyrtare në Kosovë për disa prej markave më prestigjioze ndërkombëtare të industrisë. Këto partneritete afatgjata garantojnë aksesin tonë në teknologjitë më të avancuara dhe produktet me cilësinë më të lartë në tregun global.</a:t>
            </a:r>
            <a:endParaRPr lang="en-US" sz="750" dirty="0"/>
          </a:p>
        </p:txBody>
      </p:sp>
      <p:sp>
        <p:nvSpPr>
          <p:cNvPr id="8" name="Shape 6"/>
          <p:cNvSpPr/>
          <p:nvPr/>
        </p:nvSpPr>
        <p:spPr>
          <a:xfrm>
            <a:off x="4694858" y="1634951"/>
            <a:ext cx="1813545"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9" name="Text 7"/>
          <p:cNvSpPr/>
          <p:nvPr/>
        </p:nvSpPr>
        <p:spPr>
          <a:xfrm>
            <a:off x="4796507" y="1736601"/>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SONNENKRAFT</a:t>
            </a:r>
            <a:endParaRPr lang="en-US" sz="950" dirty="0"/>
          </a:p>
        </p:txBody>
      </p:sp>
      <p:sp>
        <p:nvSpPr>
          <p:cNvPr id="10" name="Text 8"/>
          <p:cNvSpPr/>
          <p:nvPr/>
        </p:nvSpPr>
        <p:spPr>
          <a:xfrm>
            <a:off x="4796507" y="1963713"/>
            <a:ext cx="1610246"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Austri — që nga 2008</a:t>
            </a:r>
            <a:endParaRPr lang="en-US" sz="750" dirty="0"/>
          </a:p>
        </p:txBody>
      </p:sp>
      <p:sp>
        <p:nvSpPr>
          <p:cNvPr id="11" name="Shape 9"/>
          <p:cNvSpPr/>
          <p:nvPr/>
        </p:nvSpPr>
        <p:spPr>
          <a:xfrm>
            <a:off x="6584082" y="1634951"/>
            <a:ext cx="1813620"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12" name="Text 10"/>
          <p:cNvSpPr/>
          <p:nvPr/>
        </p:nvSpPr>
        <p:spPr>
          <a:xfrm>
            <a:off x="6685731" y="1736601"/>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KIOTO</a:t>
            </a:r>
            <a:endParaRPr lang="en-US" sz="950" dirty="0"/>
          </a:p>
        </p:txBody>
      </p:sp>
      <p:sp>
        <p:nvSpPr>
          <p:cNvPr id="13" name="Text 11"/>
          <p:cNvSpPr/>
          <p:nvPr/>
        </p:nvSpPr>
        <p:spPr>
          <a:xfrm>
            <a:off x="6685731" y="1963713"/>
            <a:ext cx="1610320"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Austri — që nga 2010</a:t>
            </a:r>
            <a:endParaRPr lang="en-US" sz="750" dirty="0"/>
          </a:p>
        </p:txBody>
      </p:sp>
      <p:sp>
        <p:nvSpPr>
          <p:cNvPr id="14" name="Shape 12"/>
          <p:cNvSpPr/>
          <p:nvPr/>
        </p:nvSpPr>
        <p:spPr>
          <a:xfrm>
            <a:off x="4694858" y="2279079"/>
            <a:ext cx="1813545"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15" name="Text 13"/>
          <p:cNvSpPr/>
          <p:nvPr/>
        </p:nvSpPr>
        <p:spPr>
          <a:xfrm>
            <a:off x="4796507" y="2380729"/>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EFFEKTA</a:t>
            </a:r>
            <a:endParaRPr lang="en-US" sz="950" dirty="0"/>
          </a:p>
        </p:txBody>
      </p:sp>
      <p:sp>
        <p:nvSpPr>
          <p:cNvPr id="16" name="Text 14"/>
          <p:cNvSpPr/>
          <p:nvPr/>
        </p:nvSpPr>
        <p:spPr>
          <a:xfrm>
            <a:off x="4796507" y="2607841"/>
            <a:ext cx="1610246"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Gjermani — që nga 2012</a:t>
            </a:r>
            <a:endParaRPr lang="en-US" sz="750" dirty="0"/>
          </a:p>
        </p:txBody>
      </p:sp>
      <p:sp>
        <p:nvSpPr>
          <p:cNvPr id="17" name="Shape 15"/>
          <p:cNvSpPr/>
          <p:nvPr/>
        </p:nvSpPr>
        <p:spPr>
          <a:xfrm>
            <a:off x="6584082" y="2279079"/>
            <a:ext cx="1813620"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18" name="Text 16"/>
          <p:cNvSpPr/>
          <p:nvPr/>
        </p:nvSpPr>
        <p:spPr>
          <a:xfrm>
            <a:off x="6685731" y="2380729"/>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FRONIUS</a:t>
            </a:r>
            <a:endParaRPr lang="en-US" sz="950" dirty="0"/>
          </a:p>
        </p:txBody>
      </p:sp>
      <p:sp>
        <p:nvSpPr>
          <p:cNvPr id="19" name="Text 17"/>
          <p:cNvSpPr/>
          <p:nvPr/>
        </p:nvSpPr>
        <p:spPr>
          <a:xfrm>
            <a:off x="6685731" y="2607841"/>
            <a:ext cx="1610320"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Austri — që nga 2017</a:t>
            </a:r>
            <a:endParaRPr lang="en-US" sz="750" dirty="0"/>
          </a:p>
        </p:txBody>
      </p:sp>
      <p:sp>
        <p:nvSpPr>
          <p:cNvPr id="20" name="Shape 18"/>
          <p:cNvSpPr/>
          <p:nvPr/>
        </p:nvSpPr>
        <p:spPr>
          <a:xfrm>
            <a:off x="4694858" y="2923208"/>
            <a:ext cx="1813545"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21" name="Text 19"/>
          <p:cNvSpPr/>
          <p:nvPr/>
        </p:nvSpPr>
        <p:spPr>
          <a:xfrm>
            <a:off x="4796507" y="3024857"/>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GLEN DIMPLEX</a:t>
            </a:r>
            <a:endParaRPr lang="en-US" sz="950" dirty="0"/>
          </a:p>
        </p:txBody>
      </p:sp>
      <p:sp>
        <p:nvSpPr>
          <p:cNvPr id="22" name="Text 20"/>
          <p:cNvSpPr/>
          <p:nvPr/>
        </p:nvSpPr>
        <p:spPr>
          <a:xfrm>
            <a:off x="4796507" y="3251969"/>
            <a:ext cx="1610246"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Gjermani — që nga 2018</a:t>
            </a:r>
            <a:endParaRPr lang="en-US" sz="750" dirty="0"/>
          </a:p>
        </p:txBody>
      </p:sp>
      <p:sp>
        <p:nvSpPr>
          <p:cNvPr id="23" name="Shape 21"/>
          <p:cNvSpPr/>
          <p:nvPr/>
        </p:nvSpPr>
        <p:spPr>
          <a:xfrm>
            <a:off x="6584082" y="2923208"/>
            <a:ext cx="1813620"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24" name="Text 22"/>
          <p:cNvSpPr/>
          <p:nvPr/>
        </p:nvSpPr>
        <p:spPr>
          <a:xfrm>
            <a:off x="6685731" y="3024857"/>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AEROCOMPACT</a:t>
            </a:r>
            <a:endParaRPr lang="en-US" sz="950" dirty="0"/>
          </a:p>
        </p:txBody>
      </p:sp>
      <p:sp>
        <p:nvSpPr>
          <p:cNvPr id="25" name="Text 23"/>
          <p:cNvSpPr/>
          <p:nvPr/>
        </p:nvSpPr>
        <p:spPr>
          <a:xfrm>
            <a:off x="6685731" y="3251969"/>
            <a:ext cx="1610320"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Austri — që nga 2022</a:t>
            </a:r>
            <a:endParaRPr lang="en-US" sz="750" dirty="0"/>
          </a:p>
        </p:txBody>
      </p:sp>
      <p:sp>
        <p:nvSpPr>
          <p:cNvPr id="26" name="Shape 24"/>
          <p:cNvSpPr/>
          <p:nvPr/>
        </p:nvSpPr>
        <p:spPr>
          <a:xfrm>
            <a:off x="4694858" y="3567336"/>
            <a:ext cx="1813545"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27" name="Text 25"/>
          <p:cNvSpPr/>
          <p:nvPr/>
        </p:nvSpPr>
        <p:spPr>
          <a:xfrm>
            <a:off x="4796507" y="3668985"/>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GL CHARGE</a:t>
            </a:r>
            <a:endParaRPr lang="en-US" sz="950" dirty="0"/>
          </a:p>
        </p:txBody>
      </p:sp>
      <p:sp>
        <p:nvSpPr>
          <p:cNvPr id="28" name="Text 26"/>
          <p:cNvSpPr/>
          <p:nvPr/>
        </p:nvSpPr>
        <p:spPr>
          <a:xfrm>
            <a:off x="4796507" y="3896097"/>
            <a:ext cx="1610246"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Slloveni — që nga 2022</a:t>
            </a:r>
            <a:endParaRPr lang="en-US" sz="750" dirty="0"/>
          </a:p>
        </p:txBody>
      </p:sp>
      <p:sp>
        <p:nvSpPr>
          <p:cNvPr id="29" name="Shape 27"/>
          <p:cNvSpPr/>
          <p:nvPr/>
        </p:nvSpPr>
        <p:spPr>
          <a:xfrm>
            <a:off x="6584082" y="3567336"/>
            <a:ext cx="1813620"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30" name="Text 28"/>
          <p:cNvSpPr/>
          <p:nvPr/>
        </p:nvSpPr>
        <p:spPr>
          <a:xfrm>
            <a:off x="6685731" y="3668985"/>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STUDER</a:t>
            </a:r>
            <a:endParaRPr lang="en-US" sz="950" dirty="0"/>
          </a:p>
        </p:txBody>
      </p:sp>
      <p:sp>
        <p:nvSpPr>
          <p:cNvPr id="31" name="Text 29"/>
          <p:cNvSpPr/>
          <p:nvPr/>
        </p:nvSpPr>
        <p:spPr>
          <a:xfrm>
            <a:off x="6685731" y="3896097"/>
            <a:ext cx="1610320"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Zvicër — që nga 2023</a:t>
            </a:r>
            <a:endParaRPr lang="en-US" sz="750" dirty="0"/>
          </a:p>
        </p:txBody>
      </p:sp>
      <p:sp>
        <p:nvSpPr>
          <p:cNvPr id="32" name="Shape 30"/>
          <p:cNvSpPr/>
          <p:nvPr/>
        </p:nvSpPr>
        <p:spPr>
          <a:xfrm>
            <a:off x="4694858" y="4211464"/>
            <a:ext cx="1813545"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33" name="Text 31"/>
          <p:cNvSpPr/>
          <p:nvPr/>
        </p:nvSpPr>
        <p:spPr>
          <a:xfrm>
            <a:off x="4796507" y="4313113"/>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DEIF</a:t>
            </a:r>
            <a:endParaRPr lang="en-US" sz="950" dirty="0"/>
          </a:p>
        </p:txBody>
      </p:sp>
      <p:sp>
        <p:nvSpPr>
          <p:cNvPr id="34" name="Text 32"/>
          <p:cNvSpPr/>
          <p:nvPr/>
        </p:nvSpPr>
        <p:spPr>
          <a:xfrm>
            <a:off x="4796507" y="4540225"/>
            <a:ext cx="1610246"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Danimarkë — që nga 2023</a:t>
            </a:r>
            <a:endParaRPr lang="en-US" sz="750" dirty="0"/>
          </a:p>
        </p:txBody>
      </p:sp>
      <p:sp>
        <p:nvSpPr>
          <p:cNvPr id="35" name="Shape 33"/>
          <p:cNvSpPr/>
          <p:nvPr/>
        </p:nvSpPr>
        <p:spPr>
          <a:xfrm>
            <a:off x="6584082" y="4211464"/>
            <a:ext cx="1813620" cy="568449"/>
          </a:xfrm>
          <a:prstGeom prst="roundRect">
            <a:avLst>
              <a:gd name="adj" fmla="val 7160"/>
            </a:avLst>
          </a:prstGeom>
          <a:solidFill>
            <a:srgbClr val="DADBF1"/>
          </a:solidFill>
          <a:ln w="4763">
            <a:solidFill>
              <a:srgbClr val="C0C1D7"/>
            </a:solidFill>
            <a:prstDash val="solid"/>
          </a:ln>
        </p:spPr>
        <p:txBody>
          <a:bodyPr/>
          <a:lstStyle/>
          <a:p>
            <a:endParaRPr lang="en-US"/>
          </a:p>
        </p:txBody>
      </p:sp>
      <p:sp>
        <p:nvSpPr>
          <p:cNvPr id="36" name="Text 34"/>
          <p:cNvSpPr/>
          <p:nvPr/>
        </p:nvSpPr>
        <p:spPr>
          <a:xfrm>
            <a:off x="6685731" y="4313113"/>
            <a:ext cx="1211387" cy="151433"/>
          </a:xfrm>
          <a:prstGeom prst="rect">
            <a:avLst/>
          </a:prstGeom>
          <a:noFill/>
          <a:ln/>
        </p:spPr>
        <p:txBody>
          <a:bodyPr wrap="none" lIns="0" tIns="0" rIns="0" bIns="0" rtlCol="0" anchor="t"/>
          <a:lstStyle/>
          <a:p>
            <a:pPr marL="0" indent="0" algn="l">
              <a:lnSpc>
                <a:spcPct val="104000"/>
              </a:lnSpc>
              <a:buNone/>
            </a:pPr>
            <a:r>
              <a:rPr lang="en-US" sz="950" b="1" dirty="0">
                <a:solidFill>
                  <a:srgbClr val="272525"/>
                </a:solidFill>
                <a:latin typeface="Inter Bold" pitchFamily="34" charset="0"/>
                <a:ea typeface="Inter Bold" pitchFamily="34" charset="-122"/>
                <a:cs typeface="Inter Bold" pitchFamily="34" charset="-120"/>
              </a:rPr>
              <a:t>NGEN</a:t>
            </a:r>
            <a:endParaRPr lang="en-US" sz="950" dirty="0"/>
          </a:p>
        </p:txBody>
      </p:sp>
      <p:sp>
        <p:nvSpPr>
          <p:cNvPr id="37" name="Text 35"/>
          <p:cNvSpPr/>
          <p:nvPr/>
        </p:nvSpPr>
        <p:spPr>
          <a:xfrm>
            <a:off x="6685731" y="4540225"/>
            <a:ext cx="1610320" cy="138038"/>
          </a:xfrm>
          <a:prstGeom prst="rect">
            <a:avLst/>
          </a:prstGeom>
          <a:noFill/>
          <a:ln/>
        </p:spPr>
        <p:txBody>
          <a:bodyPr wrap="none" lIns="0" tIns="0" rIns="0" bIns="0" rtlCol="0" anchor="t"/>
          <a:lstStyle/>
          <a:p>
            <a:pPr marL="0" indent="0" algn="l">
              <a:lnSpc>
                <a:spcPct val="119000"/>
              </a:lnSpc>
              <a:buNone/>
            </a:pPr>
            <a:r>
              <a:rPr lang="en-US" sz="750" dirty="0">
                <a:solidFill>
                  <a:srgbClr val="272525"/>
                </a:solidFill>
                <a:latin typeface="Inter" pitchFamily="34" charset="0"/>
                <a:ea typeface="Inter" pitchFamily="34" charset="-122"/>
                <a:cs typeface="Inter" pitchFamily="34" charset="-120"/>
              </a:rPr>
              <a:t>Slloveni — që nga 2023</a:t>
            </a:r>
            <a:endParaRPr lang="en-US" sz="750" dirty="0"/>
          </a:p>
        </p:txBody>
      </p:sp>
      <p:pic>
        <p:nvPicPr>
          <p:cNvPr id="38" name="Image 124">
            <a:extLst>
              <a:ext uri="{FF2B5EF4-FFF2-40B4-BE49-F238E27FC236}">
                <a16:creationId xmlns:a16="http://schemas.microsoft.com/office/drawing/2014/main" id="{EA630AFD-576E-43F4-10FF-0285A87A75EE}"/>
              </a:ext>
            </a:extLst>
          </p:cNvPr>
          <p:cNvPicPr>
            <a:picLocks/>
          </p:cNvPicPr>
          <p:nvPr/>
        </p:nvPicPr>
        <p:blipFill>
          <a:blip r:embed="rId3" cstate="print"/>
          <a:stretch>
            <a:fillRect/>
          </a:stretch>
        </p:blipFill>
        <p:spPr>
          <a:xfrm>
            <a:off x="8397702" y="4678263"/>
            <a:ext cx="670619" cy="3916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26393" y="317153"/>
            <a:ext cx="5334967" cy="333077"/>
          </a:xfrm>
          <a:prstGeom prst="rect">
            <a:avLst/>
          </a:prstGeom>
          <a:noFill/>
          <a:ln/>
        </p:spPr>
        <p:txBody>
          <a:bodyPr wrap="none" lIns="0" tIns="0" rIns="0" bIns="0" rtlCol="0" anchor="t"/>
          <a:lstStyle/>
          <a:p>
            <a:pPr marL="0" indent="0" algn="l">
              <a:lnSpc>
                <a:spcPct val="104000"/>
              </a:lnSpc>
              <a:buNone/>
            </a:pPr>
            <a:r>
              <a:rPr lang="en-US" sz="2050" b="1" dirty="0">
                <a:solidFill>
                  <a:srgbClr val="000000"/>
                </a:solidFill>
                <a:latin typeface="Inter Bold" pitchFamily="34" charset="0"/>
                <a:ea typeface="Inter Bold" pitchFamily="34" charset="-122"/>
                <a:cs typeface="Inter Bold" pitchFamily="34" charset="-120"/>
              </a:rPr>
              <a:t>Ekspertizë, Edukim dhe Bashkëpunim</a:t>
            </a:r>
            <a:endParaRPr lang="en-US" sz="2050" dirty="0"/>
          </a:p>
        </p:txBody>
      </p:sp>
      <p:sp>
        <p:nvSpPr>
          <p:cNvPr id="3" name="Text 1"/>
          <p:cNvSpPr/>
          <p:nvPr/>
        </p:nvSpPr>
        <p:spPr>
          <a:xfrm>
            <a:off x="426393" y="833438"/>
            <a:ext cx="8291215" cy="317153"/>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272525"/>
                </a:solidFill>
                <a:latin typeface="Inter" pitchFamily="34" charset="0"/>
                <a:ea typeface="Inter" pitchFamily="34" charset="-122"/>
                <a:cs typeface="Inter" pitchFamily="34" charset="-120"/>
              </a:rPr>
              <a:t>Muqa Solar Company nuk është vetëm një kompani shitjeje — ne investojmë vazhdimisht në njohuri, partneritete akademike dhe zgjidhje financiare për të bërë energjinë e pastër të arritshme për të gjithë.</a:t>
            </a:r>
            <a:endParaRPr lang="en-US" sz="800" dirty="0"/>
          </a:p>
        </p:txBody>
      </p:sp>
      <p:sp>
        <p:nvSpPr>
          <p:cNvPr id="4" name="Text 2"/>
          <p:cNvSpPr/>
          <p:nvPr/>
        </p:nvSpPr>
        <p:spPr>
          <a:xfrm>
            <a:off x="426393" y="1345183"/>
            <a:ext cx="1872481" cy="166539"/>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Trajnime Profesionale</a:t>
            </a:r>
            <a:endParaRPr lang="en-US" sz="1000" dirty="0"/>
          </a:p>
        </p:txBody>
      </p:sp>
      <p:sp>
        <p:nvSpPr>
          <p:cNvPr id="5" name="Text 3"/>
          <p:cNvSpPr/>
          <p:nvPr/>
        </p:nvSpPr>
        <p:spPr>
          <a:xfrm>
            <a:off x="426393" y="1603325"/>
            <a:ext cx="4015606" cy="951458"/>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272525"/>
                </a:solidFill>
                <a:latin typeface="Inter" pitchFamily="34" charset="0"/>
                <a:ea typeface="Inter" pitchFamily="34" charset="-122"/>
                <a:cs typeface="Inter" pitchFamily="34" charset="-120"/>
              </a:rPr>
              <a:t>Kompania organizon rregullisht sesione trajnimi profesional me inxhinierë vendas dhe ndërkombëtarë. Programet e trajnimit zhvillohen në bashkëpunim me akademitë e brendeve kryesore si </a:t>
            </a:r>
            <a:r>
              <a:rPr lang="en-US" sz="800" b="1" dirty="0">
                <a:solidFill>
                  <a:srgbClr val="272525"/>
                </a:solidFill>
                <a:latin typeface="Inter" pitchFamily="34" charset="0"/>
                <a:ea typeface="Inter" pitchFamily="34" charset="-122"/>
                <a:cs typeface="Inter" pitchFamily="34" charset="-120"/>
              </a:rPr>
              <a:t>SONNENKRAFT, FRONIUS, STUDER, GL CHARGE, AEROCOMPACT</a:t>
            </a:r>
            <a:r>
              <a:rPr lang="en-US" sz="800" dirty="0">
                <a:solidFill>
                  <a:srgbClr val="272525"/>
                </a:solidFill>
                <a:latin typeface="Inter" pitchFamily="34" charset="0"/>
                <a:ea typeface="Inter" pitchFamily="34" charset="-122"/>
                <a:cs typeface="Inter" pitchFamily="34" charset="-120"/>
              </a:rPr>
              <a:t> dhe </a:t>
            </a:r>
            <a:r>
              <a:rPr lang="en-US" sz="800" b="1" dirty="0">
                <a:solidFill>
                  <a:srgbClr val="272525"/>
                </a:solidFill>
                <a:latin typeface="Inter" pitchFamily="34" charset="0"/>
                <a:ea typeface="Inter" pitchFamily="34" charset="-122"/>
                <a:cs typeface="Inter" pitchFamily="34" charset="-120"/>
              </a:rPr>
              <a:t>DIMPLEX</a:t>
            </a:r>
            <a:r>
              <a:rPr lang="en-US" sz="800" dirty="0">
                <a:solidFill>
                  <a:srgbClr val="272525"/>
                </a:solidFill>
                <a:latin typeface="Inter" pitchFamily="34" charset="0"/>
                <a:ea typeface="Inter" pitchFamily="34" charset="-122"/>
                <a:cs typeface="Inter" pitchFamily="34" charset="-120"/>
              </a:rPr>
              <a:t>. Këto trajnime garantojnë që ekipi ynë teknik është gjithmonë i përditësuar me teknologjitë dhe standardet më të fundit të industrisë globale.</a:t>
            </a:r>
            <a:endParaRPr lang="en-US" sz="800" dirty="0"/>
          </a:p>
        </p:txBody>
      </p:sp>
      <p:sp>
        <p:nvSpPr>
          <p:cNvPr id="6" name="Text 4"/>
          <p:cNvSpPr/>
          <p:nvPr/>
        </p:nvSpPr>
        <p:spPr>
          <a:xfrm>
            <a:off x="426393" y="2646387"/>
            <a:ext cx="2061270" cy="166539"/>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Bashkëpunimi Akademik</a:t>
            </a:r>
            <a:endParaRPr lang="en-US" sz="1000" dirty="0"/>
          </a:p>
        </p:txBody>
      </p:sp>
      <p:sp>
        <p:nvSpPr>
          <p:cNvPr id="7" name="Text 5"/>
          <p:cNvSpPr/>
          <p:nvPr/>
        </p:nvSpPr>
        <p:spPr>
          <a:xfrm>
            <a:off x="426393" y="2904530"/>
            <a:ext cx="4015606" cy="475729"/>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272525"/>
                </a:solidFill>
                <a:latin typeface="Inter" pitchFamily="34" charset="0"/>
                <a:ea typeface="Inter" pitchFamily="34" charset="-122"/>
                <a:cs typeface="Inter" pitchFamily="34" charset="-120"/>
              </a:rPr>
              <a:t>Muqa Solar Company ka nënshkruar marrëveshje bashkëpunimi akademik me institucionet kryesore arsimore të Kosovës brenda programeve kërkimore në fushën e </a:t>
            </a:r>
            <a:r>
              <a:rPr lang="en-US" sz="800" dirty="0" err="1">
                <a:solidFill>
                  <a:srgbClr val="272525"/>
                </a:solidFill>
                <a:latin typeface="Inter" pitchFamily="34" charset="0"/>
                <a:ea typeface="Inter" pitchFamily="34" charset="-122"/>
                <a:cs typeface="Inter" pitchFamily="34" charset="-120"/>
              </a:rPr>
              <a:t>Efiçencës</a:t>
            </a:r>
            <a:r>
              <a:rPr lang="en-US" sz="800" dirty="0">
                <a:solidFill>
                  <a:srgbClr val="272525"/>
                </a:solidFill>
                <a:latin typeface="Inter" pitchFamily="34" charset="0"/>
                <a:ea typeface="Inter" pitchFamily="34" charset="-122"/>
                <a:cs typeface="Inter" pitchFamily="34" charset="-120"/>
              </a:rPr>
              <a:t> </a:t>
            </a:r>
            <a:r>
              <a:rPr lang="en-US" sz="800" dirty="0" err="1">
                <a:solidFill>
                  <a:srgbClr val="272525"/>
                </a:solidFill>
                <a:latin typeface="Inter" pitchFamily="34" charset="0"/>
                <a:ea typeface="Inter" pitchFamily="34" charset="-122"/>
                <a:cs typeface="Inter" pitchFamily="34" charset="-120"/>
              </a:rPr>
              <a:t>së</a:t>
            </a:r>
            <a:r>
              <a:rPr lang="en-US" sz="800" dirty="0">
                <a:solidFill>
                  <a:srgbClr val="272525"/>
                </a:solidFill>
                <a:latin typeface="Inter" pitchFamily="34" charset="0"/>
                <a:ea typeface="Inter" pitchFamily="34" charset="-122"/>
                <a:cs typeface="Inter" pitchFamily="34" charset="-120"/>
              </a:rPr>
              <a:t> </a:t>
            </a:r>
            <a:r>
              <a:rPr lang="en-US" sz="800" dirty="0" err="1">
                <a:solidFill>
                  <a:srgbClr val="272525"/>
                </a:solidFill>
                <a:latin typeface="Inter" pitchFamily="34" charset="0"/>
                <a:ea typeface="Inter" pitchFamily="34" charset="-122"/>
                <a:cs typeface="Inter" pitchFamily="34" charset="-120"/>
              </a:rPr>
              <a:t>Energjisë</a:t>
            </a:r>
            <a:r>
              <a:rPr lang="en-US" sz="800" dirty="0">
                <a:solidFill>
                  <a:srgbClr val="272525"/>
                </a:solidFill>
                <a:latin typeface="Inter" pitchFamily="34" charset="0"/>
                <a:ea typeface="Inter" pitchFamily="34" charset="-122"/>
                <a:cs typeface="Inter" pitchFamily="34" charset="-120"/>
              </a:rPr>
              <a:t>:</a:t>
            </a:r>
            <a:endParaRPr lang="en-US" sz="800" dirty="0"/>
          </a:p>
        </p:txBody>
      </p:sp>
      <p:sp>
        <p:nvSpPr>
          <p:cNvPr id="8" name="Text 6"/>
          <p:cNvSpPr/>
          <p:nvPr/>
        </p:nvSpPr>
        <p:spPr>
          <a:xfrm>
            <a:off x="426393" y="3462635"/>
            <a:ext cx="4015606" cy="730300"/>
          </a:xfrm>
          <a:prstGeom prst="rect">
            <a:avLst/>
          </a:prstGeom>
          <a:noFill/>
          <a:ln/>
        </p:spPr>
        <p:txBody>
          <a:bodyPr wrap="square" lIns="0" tIns="0" rIns="0" bIns="0" rtlCol="0" anchor="t">
            <a:normAutofit/>
          </a:bodyPr>
          <a:lstStyle/>
          <a:p>
            <a:pPr marL="342900" indent="-342900" algn="l">
              <a:lnSpc>
                <a:spcPct val="124000"/>
              </a:lnSpc>
              <a:buSzPct val="100000"/>
              <a:buChar char="•"/>
            </a:pPr>
            <a:r>
              <a:rPr lang="en-US" sz="800" dirty="0">
                <a:solidFill>
                  <a:srgbClr val="272525"/>
                </a:solidFill>
                <a:latin typeface="Inter" pitchFamily="34" charset="0"/>
                <a:ea typeface="Inter" pitchFamily="34" charset="-122"/>
                <a:cs typeface="Inter" pitchFamily="34" charset="-120"/>
              </a:rPr>
              <a:t>Universiteti i Prishtinës</a:t>
            </a:r>
            <a:endParaRPr lang="en-US" sz="800" dirty="0"/>
          </a:p>
          <a:p>
            <a:pPr marL="342900" indent="-342900" algn="l">
              <a:lnSpc>
                <a:spcPct val="124000"/>
              </a:lnSpc>
              <a:buSzPct val="100000"/>
              <a:buChar char="•"/>
            </a:pPr>
            <a:r>
              <a:rPr lang="en-US" sz="800" dirty="0">
                <a:solidFill>
                  <a:srgbClr val="272525"/>
                </a:solidFill>
                <a:latin typeface="Inter" pitchFamily="34" charset="0"/>
                <a:ea typeface="Inter" pitchFamily="34" charset="-122"/>
                <a:cs typeface="Inter" pitchFamily="34" charset="-120"/>
              </a:rPr>
              <a:t>UBT — Kolegji për Biznes dhe Teknologji</a:t>
            </a:r>
            <a:endParaRPr lang="en-US" sz="800" dirty="0"/>
          </a:p>
          <a:p>
            <a:pPr marL="342900" indent="-342900" algn="l">
              <a:lnSpc>
                <a:spcPct val="124000"/>
              </a:lnSpc>
              <a:buSzPct val="100000"/>
              <a:buChar char="•"/>
            </a:pPr>
            <a:r>
              <a:rPr lang="en-US" sz="800" dirty="0">
                <a:solidFill>
                  <a:srgbClr val="272525"/>
                </a:solidFill>
                <a:latin typeface="Inter" pitchFamily="34" charset="0"/>
                <a:ea typeface="Inter" pitchFamily="34" charset="-122"/>
                <a:cs typeface="Inter" pitchFamily="34" charset="-120"/>
              </a:rPr>
              <a:t>IBCM Mitrovicë</a:t>
            </a:r>
            <a:endParaRPr lang="en-US" sz="800" dirty="0"/>
          </a:p>
          <a:p>
            <a:pPr marL="342900" indent="-342900" algn="l">
              <a:lnSpc>
                <a:spcPct val="124000"/>
              </a:lnSpc>
              <a:buSzPct val="100000"/>
              <a:buChar char="•"/>
            </a:pPr>
            <a:r>
              <a:rPr lang="en-US" sz="800" dirty="0">
                <a:solidFill>
                  <a:srgbClr val="272525"/>
                </a:solidFill>
                <a:latin typeface="Inter" pitchFamily="34" charset="0"/>
                <a:ea typeface="Inter" pitchFamily="34" charset="-122"/>
                <a:cs typeface="Inter" pitchFamily="34" charset="-120"/>
              </a:rPr>
              <a:t>Shkolla Teknike "Skënder Luarasi"</a:t>
            </a:r>
            <a:endParaRPr lang="en-US" sz="800" dirty="0"/>
          </a:p>
        </p:txBody>
      </p:sp>
      <p:sp>
        <p:nvSpPr>
          <p:cNvPr id="9" name="Text 7"/>
          <p:cNvSpPr/>
          <p:nvPr/>
        </p:nvSpPr>
        <p:spPr>
          <a:xfrm>
            <a:off x="4706764" y="1345183"/>
            <a:ext cx="2393454" cy="166539"/>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Financimi i Sistemeve Diellore</a:t>
            </a:r>
            <a:endParaRPr lang="en-US" sz="1000" dirty="0"/>
          </a:p>
        </p:txBody>
      </p:sp>
      <p:sp>
        <p:nvSpPr>
          <p:cNvPr id="10" name="Text 8"/>
          <p:cNvSpPr/>
          <p:nvPr/>
        </p:nvSpPr>
        <p:spPr>
          <a:xfrm>
            <a:off x="4706764" y="1603325"/>
            <a:ext cx="4015606" cy="475729"/>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272525"/>
                </a:solidFill>
                <a:latin typeface="Inter" pitchFamily="34" charset="0"/>
                <a:ea typeface="Inter" pitchFamily="34" charset="-122"/>
                <a:cs typeface="Inter" pitchFamily="34" charset="-120"/>
              </a:rPr>
              <a:t>Për të lehtësuar investimet në energji të pastër, Muqa Solar Company bashkëpunon me institucionet financiare kryesore në Kosovë, duke ofruar mundësi financimi të favorshme për blerjen dhe instalimin e </a:t>
            </a:r>
            <a:r>
              <a:rPr lang="en-US" sz="800" dirty="0" err="1">
                <a:solidFill>
                  <a:srgbClr val="272525"/>
                </a:solidFill>
                <a:latin typeface="Inter" pitchFamily="34" charset="0"/>
                <a:ea typeface="Inter" pitchFamily="34" charset="-122"/>
                <a:cs typeface="Inter" pitchFamily="34" charset="-120"/>
              </a:rPr>
              <a:t>sistemeve</a:t>
            </a:r>
            <a:r>
              <a:rPr lang="en-US" sz="800" dirty="0">
                <a:solidFill>
                  <a:srgbClr val="272525"/>
                </a:solidFill>
                <a:latin typeface="Inter" pitchFamily="34" charset="0"/>
                <a:ea typeface="Inter" pitchFamily="34" charset="-122"/>
                <a:cs typeface="Inter" pitchFamily="34" charset="-120"/>
              </a:rPr>
              <a:t> </a:t>
            </a:r>
            <a:r>
              <a:rPr lang="en-US" sz="800">
                <a:solidFill>
                  <a:srgbClr val="272525"/>
                </a:solidFill>
                <a:latin typeface="Inter" pitchFamily="34" charset="0"/>
                <a:ea typeface="Inter" pitchFamily="34" charset="-122"/>
                <a:cs typeface="Inter" pitchFamily="34" charset="-120"/>
              </a:rPr>
              <a:t>solare:</a:t>
            </a:r>
            <a:endParaRPr lang="en-US" sz="800" dirty="0"/>
          </a:p>
        </p:txBody>
      </p:sp>
      <p:sp>
        <p:nvSpPr>
          <p:cNvPr id="11" name="Shape 9"/>
          <p:cNvSpPr/>
          <p:nvPr/>
        </p:nvSpPr>
        <p:spPr>
          <a:xfrm>
            <a:off x="4706764" y="2182044"/>
            <a:ext cx="1962001" cy="408236"/>
          </a:xfrm>
          <a:prstGeom prst="roundRect">
            <a:avLst>
              <a:gd name="adj" fmla="val 10967"/>
            </a:avLst>
          </a:prstGeom>
          <a:solidFill>
            <a:srgbClr val="FFFFFF"/>
          </a:solidFill>
          <a:ln w="14288">
            <a:solidFill>
              <a:srgbClr val="C0C1D7"/>
            </a:solidFill>
            <a:prstDash val="solid"/>
          </a:ln>
        </p:spPr>
        <p:txBody>
          <a:bodyPr/>
          <a:lstStyle/>
          <a:p>
            <a:endParaRPr lang="en-US"/>
          </a:p>
        </p:txBody>
      </p:sp>
      <p:sp>
        <p:nvSpPr>
          <p:cNvPr id="12" name="Text 10"/>
          <p:cNvSpPr/>
          <p:nvPr/>
        </p:nvSpPr>
        <p:spPr>
          <a:xfrm>
            <a:off x="4827612" y="2302892"/>
            <a:ext cx="1332458" cy="166539"/>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ProCredit Bank</a:t>
            </a:r>
            <a:endParaRPr lang="en-US" sz="1000" dirty="0"/>
          </a:p>
        </p:txBody>
      </p:sp>
      <p:sp>
        <p:nvSpPr>
          <p:cNvPr id="13" name="Shape 11"/>
          <p:cNvSpPr/>
          <p:nvPr/>
        </p:nvSpPr>
        <p:spPr>
          <a:xfrm>
            <a:off x="6760369" y="2182044"/>
            <a:ext cx="1962001" cy="408236"/>
          </a:xfrm>
          <a:prstGeom prst="roundRect">
            <a:avLst>
              <a:gd name="adj" fmla="val 10967"/>
            </a:avLst>
          </a:prstGeom>
          <a:solidFill>
            <a:srgbClr val="FFFFFF"/>
          </a:solidFill>
          <a:ln w="14288">
            <a:solidFill>
              <a:srgbClr val="C0C1D7"/>
            </a:solidFill>
            <a:prstDash val="solid"/>
          </a:ln>
        </p:spPr>
        <p:txBody>
          <a:bodyPr/>
          <a:lstStyle/>
          <a:p>
            <a:endParaRPr lang="en-US"/>
          </a:p>
        </p:txBody>
      </p:sp>
      <p:sp>
        <p:nvSpPr>
          <p:cNvPr id="14" name="Text 12"/>
          <p:cNvSpPr/>
          <p:nvPr/>
        </p:nvSpPr>
        <p:spPr>
          <a:xfrm>
            <a:off x="6881217" y="2302892"/>
            <a:ext cx="1332458" cy="166539"/>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Banka për Biznes</a:t>
            </a:r>
            <a:endParaRPr lang="en-US" sz="1000" dirty="0"/>
          </a:p>
        </p:txBody>
      </p:sp>
      <p:sp>
        <p:nvSpPr>
          <p:cNvPr id="15" name="Shape 13"/>
          <p:cNvSpPr/>
          <p:nvPr/>
        </p:nvSpPr>
        <p:spPr>
          <a:xfrm>
            <a:off x="4706764" y="2681883"/>
            <a:ext cx="1962001" cy="408236"/>
          </a:xfrm>
          <a:prstGeom prst="roundRect">
            <a:avLst>
              <a:gd name="adj" fmla="val 10967"/>
            </a:avLst>
          </a:prstGeom>
          <a:solidFill>
            <a:srgbClr val="FFFFFF"/>
          </a:solidFill>
          <a:ln w="14288">
            <a:solidFill>
              <a:srgbClr val="C0C1D7"/>
            </a:solidFill>
            <a:prstDash val="solid"/>
          </a:ln>
        </p:spPr>
        <p:txBody>
          <a:bodyPr/>
          <a:lstStyle/>
          <a:p>
            <a:endParaRPr lang="en-US"/>
          </a:p>
        </p:txBody>
      </p:sp>
      <p:sp>
        <p:nvSpPr>
          <p:cNvPr id="16" name="Text 14"/>
          <p:cNvSpPr/>
          <p:nvPr/>
        </p:nvSpPr>
        <p:spPr>
          <a:xfrm>
            <a:off x="4827612" y="2802731"/>
            <a:ext cx="1524223" cy="166539"/>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Raiffeisen Bank Kosovo</a:t>
            </a:r>
            <a:endParaRPr lang="en-US" sz="1000" dirty="0"/>
          </a:p>
        </p:txBody>
      </p:sp>
      <p:sp>
        <p:nvSpPr>
          <p:cNvPr id="17" name="Shape 15"/>
          <p:cNvSpPr/>
          <p:nvPr/>
        </p:nvSpPr>
        <p:spPr>
          <a:xfrm>
            <a:off x="6760369" y="2681883"/>
            <a:ext cx="1962001" cy="408236"/>
          </a:xfrm>
          <a:prstGeom prst="roundRect">
            <a:avLst>
              <a:gd name="adj" fmla="val 10967"/>
            </a:avLst>
          </a:prstGeom>
          <a:solidFill>
            <a:srgbClr val="FFFFFF"/>
          </a:solidFill>
          <a:ln w="14288">
            <a:solidFill>
              <a:srgbClr val="C0C1D7"/>
            </a:solidFill>
            <a:prstDash val="solid"/>
          </a:ln>
        </p:spPr>
        <p:txBody>
          <a:bodyPr/>
          <a:lstStyle/>
          <a:p>
            <a:endParaRPr lang="en-US"/>
          </a:p>
        </p:txBody>
      </p:sp>
      <p:sp>
        <p:nvSpPr>
          <p:cNvPr id="18" name="Text 16"/>
          <p:cNvSpPr/>
          <p:nvPr/>
        </p:nvSpPr>
        <p:spPr>
          <a:xfrm>
            <a:off x="6881217" y="2802731"/>
            <a:ext cx="1332458" cy="166539"/>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TEB Banka</a:t>
            </a:r>
            <a:endParaRPr lang="en-US" sz="1000" dirty="0"/>
          </a:p>
        </p:txBody>
      </p:sp>
      <p:sp>
        <p:nvSpPr>
          <p:cNvPr id="19" name="Shape 17"/>
          <p:cNvSpPr/>
          <p:nvPr/>
        </p:nvSpPr>
        <p:spPr>
          <a:xfrm>
            <a:off x="4706764" y="3181722"/>
            <a:ext cx="4015606" cy="408236"/>
          </a:xfrm>
          <a:prstGeom prst="roundRect">
            <a:avLst>
              <a:gd name="adj" fmla="val 10967"/>
            </a:avLst>
          </a:prstGeom>
          <a:solidFill>
            <a:srgbClr val="FFFFFF"/>
          </a:solidFill>
          <a:ln w="14288">
            <a:solidFill>
              <a:srgbClr val="C0C1D7"/>
            </a:solidFill>
            <a:prstDash val="solid"/>
          </a:ln>
        </p:spPr>
        <p:txBody>
          <a:bodyPr/>
          <a:lstStyle/>
          <a:p>
            <a:endParaRPr lang="en-US"/>
          </a:p>
        </p:txBody>
      </p:sp>
      <p:sp>
        <p:nvSpPr>
          <p:cNvPr id="20" name="Text 18"/>
          <p:cNvSpPr/>
          <p:nvPr/>
        </p:nvSpPr>
        <p:spPr>
          <a:xfrm>
            <a:off x="4827612" y="3302571"/>
            <a:ext cx="1332458" cy="166539"/>
          </a:xfrm>
          <a:prstGeom prst="rect">
            <a:avLst/>
          </a:prstGeom>
          <a:noFill/>
          <a:ln/>
        </p:spPr>
        <p:txBody>
          <a:bodyPr wrap="none" lIns="0" tIns="0" rIns="0" bIns="0" rtlCol="0" anchor="t"/>
          <a:lstStyle/>
          <a:p>
            <a:pPr marL="0" indent="0" algn="l">
              <a:lnSpc>
                <a:spcPct val="104000"/>
              </a:lnSpc>
              <a:buNone/>
            </a:pPr>
            <a:r>
              <a:rPr lang="en-US" sz="1000" b="1" dirty="0">
                <a:solidFill>
                  <a:srgbClr val="272525"/>
                </a:solidFill>
                <a:latin typeface="Inter Bold" pitchFamily="34" charset="0"/>
                <a:ea typeface="Inter Bold" pitchFamily="34" charset="-122"/>
                <a:cs typeface="Inter Bold" pitchFamily="34" charset="-120"/>
              </a:rPr>
              <a:t>NLB Banka</a:t>
            </a:r>
            <a:endParaRPr lang="en-US" sz="1000" dirty="0"/>
          </a:p>
        </p:txBody>
      </p:sp>
      <p:sp>
        <p:nvSpPr>
          <p:cNvPr id="21" name="Text 19"/>
          <p:cNvSpPr/>
          <p:nvPr/>
        </p:nvSpPr>
        <p:spPr>
          <a:xfrm>
            <a:off x="4706764" y="3692947"/>
            <a:ext cx="1789658" cy="166539"/>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Inter Bold" pitchFamily="34" charset="0"/>
                <a:ea typeface="Inter Bold" pitchFamily="34" charset="-122"/>
                <a:cs typeface="Inter Bold" pitchFamily="34" charset="-120"/>
              </a:rPr>
              <a:t>Na Kontaktoni</a:t>
            </a:r>
            <a:endParaRPr lang="en-US" sz="1000" dirty="0"/>
          </a:p>
        </p:txBody>
      </p:sp>
      <p:sp>
        <p:nvSpPr>
          <p:cNvPr id="22" name="Text 20"/>
          <p:cNvSpPr/>
          <p:nvPr/>
        </p:nvSpPr>
        <p:spPr>
          <a:xfrm>
            <a:off x="4706764" y="3951089"/>
            <a:ext cx="4015606" cy="792882"/>
          </a:xfrm>
          <a:prstGeom prst="rect">
            <a:avLst/>
          </a:prstGeom>
          <a:noFill/>
          <a:ln/>
        </p:spPr>
        <p:txBody>
          <a:bodyPr wrap="square" lIns="0" tIns="0" rIns="0" bIns="0" rtlCol="0" anchor="t">
            <a:normAutofit/>
          </a:bodyPr>
          <a:lstStyle/>
          <a:p>
            <a:pPr marL="0" indent="0" algn="l">
              <a:lnSpc>
                <a:spcPct val="124000"/>
              </a:lnSpc>
              <a:buNone/>
            </a:pPr>
            <a:r>
              <a:rPr lang="en-US" sz="800" b="1" dirty="0">
                <a:solidFill>
                  <a:srgbClr val="272525"/>
                </a:solidFill>
                <a:latin typeface="Inter" pitchFamily="34" charset="0"/>
                <a:ea typeface="Inter" pitchFamily="34" charset="-122"/>
                <a:cs typeface="Inter" pitchFamily="34" charset="-120"/>
              </a:rPr>
              <a:t>Adresa:</a:t>
            </a:r>
            <a:r>
              <a:rPr lang="en-US" sz="800" dirty="0">
                <a:solidFill>
                  <a:srgbClr val="272525"/>
                </a:solidFill>
                <a:latin typeface="Inter" pitchFamily="34" charset="0"/>
                <a:ea typeface="Inter" pitchFamily="34" charset="-122"/>
                <a:cs typeface="Inter" pitchFamily="34" charset="-120"/>
              </a:rPr>
              <a:t> Kompleksi EXDX 3, Kati përdhesë, Lokali 1, Lagjja Kalabria, Veternik, 10000 Prishtinë, Kosovë</a:t>
            </a:r>
            <a:endParaRPr lang="en-US" sz="800" dirty="0"/>
          </a:p>
          <a:p>
            <a:pPr marL="0" indent="0" algn="l">
              <a:lnSpc>
                <a:spcPct val="124000"/>
              </a:lnSpc>
              <a:buNone/>
            </a:pPr>
            <a:r>
              <a:rPr lang="en-US" sz="800" b="1" dirty="0">
                <a:solidFill>
                  <a:srgbClr val="272525"/>
                </a:solidFill>
                <a:latin typeface="Inter" pitchFamily="34" charset="0"/>
                <a:ea typeface="Inter" pitchFamily="34" charset="-122"/>
                <a:cs typeface="Inter" pitchFamily="34" charset="-120"/>
              </a:rPr>
              <a:t>Tel/Fax:</a:t>
            </a:r>
            <a:r>
              <a:rPr lang="en-US" sz="800" dirty="0">
                <a:solidFill>
                  <a:srgbClr val="272525"/>
                </a:solidFill>
                <a:latin typeface="Inter" pitchFamily="34" charset="0"/>
                <a:ea typeface="Inter" pitchFamily="34" charset="-122"/>
                <a:cs typeface="Inter" pitchFamily="34" charset="-120"/>
              </a:rPr>
              <a:t> +383 (0) 38 712 155 | </a:t>
            </a:r>
            <a:r>
              <a:rPr lang="en-US" sz="800" b="1" dirty="0">
                <a:solidFill>
                  <a:srgbClr val="272525"/>
                </a:solidFill>
                <a:latin typeface="Inter" pitchFamily="34" charset="0"/>
                <a:ea typeface="Inter" pitchFamily="34" charset="-122"/>
                <a:cs typeface="Inter" pitchFamily="34" charset="-120"/>
              </a:rPr>
              <a:t>Mob:</a:t>
            </a:r>
            <a:r>
              <a:rPr lang="en-US" sz="800" dirty="0">
                <a:solidFill>
                  <a:srgbClr val="272525"/>
                </a:solidFill>
                <a:latin typeface="Inter" pitchFamily="34" charset="0"/>
                <a:ea typeface="Inter" pitchFamily="34" charset="-122"/>
                <a:cs typeface="Inter" pitchFamily="34" charset="-120"/>
              </a:rPr>
              <a:t> +383 (0) 44 266 624</a:t>
            </a:r>
            <a:endParaRPr lang="en-US" sz="800" dirty="0"/>
          </a:p>
          <a:p>
            <a:pPr marL="0" indent="0" algn="l">
              <a:lnSpc>
                <a:spcPct val="124000"/>
              </a:lnSpc>
              <a:buNone/>
            </a:pPr>
            <a:r>
              <a:rPr lang="en-US" sz="800" b="1" dirty="0">
                <a:solidFill>
                  <a:srgbClr val="272525"/>
                </a:solidFill>
                <a:latin typeface="Inter" pitchFamily="34" charset="0"/>
                <a:ea typeface="Inter" pitchFamily="34" charset="-122"/>
                <a:cs typeface="Inter" pitchFamily="34" charset="-120"/>
              </a:rPr>
              <a:t>E-mail:</a:t>
            </a:r>
            <a:r>
              <a:rPr lang="en-US" sz="800" dirty="0">
                <a:solidFill>
                  <a:srgbClr val="272525"/>
                </a:solidFill>
                <a:latin typeface="Inter" pitchFamily="34" charset="0"/>
                <a:ea typeface="Inter" pitchFamily="34" charset="-122"/>
                <a:cs typeface="Inter" pitchFamily="34" charset="-120"/>
              </a:rPr>
              <a:t> info@muqacompani.com</a:t>
            </a:r>
            <a:endParaRPr lang="en-US" sz="800" dirty="0"/>
          </a:p>
          <a:p>
            <a:pPr marL="0" indent="0" algn="l">
              <a:lnSpc>
                <a:spcPct val="124000"/>
              </a:lnSpc>
              <a:buNone/>
            </a:pPr>
            <a:r>
              <a:rPr lang="en-US" sz="800" b="1" dirty="0">
                <a:solidFill>
                  <a:srgbClr val="272525"/>
                </a:solidFill>
                <a:latin typeface="Inter" pitchFamily="34" charset="0"/>
                <a:ea typeface="Inter" pitchFamily="34" charset="-122"/>
                <a:cs typeface="Inter" pitchFamily="34" charset="-120"/>
              </a:rPr>
              <a:t>Website:</a:t>
            </a:r>
            <a:r>
              <a:rPr lang="en-US" sz="800" dirty="0">
                <a:solidFill>
                  <a:srgbClr val="272525"/>
                </a:solidFill>
                <a:latin typeface="Inter" pitchFamily="34" charset="0"/>
                <a:ea typeface="Inter" pitchFamily="34" charset="-122"/>
                <a:cs typeface="Inter" pitchFamily="34" charset="-120"/>
              </a:rPr>
              <a:t> www.muqacompani.com</a:t>
            </a:r>
            <a:endParaRPr lang="en-US" sz="800" dirty="0"/>
          </a:p>
        </p:txBody>
      </p:sp>
      <p:pic>
        <p:nvPicPr>
          <p:cNvPr id="23" name="Image 124">
            <a:extLst>
              <a:ext uri="{FF2B5EF4-FFF2-40B4-BE49-F238E27FC236}">
                <a16:creationId xmlns:a16="http://schemas.microsoft.com/office/drawing/2014/main" id="{7D766155-3950-B9D3-FD01-37C702FE0421}"/>
              </a:ext>
            </a:extLst>
          </p:cNvPr>
          <p:cNvPicPr>
            <a:picLocks/>
          </p:cNvPicPr>
          <p:nvPr/>
        </p:nvPicPr>
        <p:blipFill>
          <a:blip r:embed="rId3" cstate="print"/>
          <a:stretch>
            <a:fillRect/>
          </a:stretch>
        </p:blipFill>
        <p:spPr>
          <a:xfrm>
            <a:off x="8397702" y="4678263"/>
            <a:ext cx="670619" cy="39169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TotalTime>
  <Words>557</Words>
  <Application>Microsoft Office PowerPoint</Application>
  <PresentationFormat>On-screen Show (16:9)</PresentationFormat>
  <Paragraphs>53</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Inter Bold</vt:lpstr>
      <vt:lpstr>Arial</vt:lpstr>
      <vt:lpstr>Inter</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2026-06-01T12:00:29Z</dcterms:created>
  <dcterms:modified xsi:type="dcterms:W3CDTF">2026-06-02T15:54:56Z</dcterms:modified>
</cp:coreProperties>
</file>