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
  </p:notesMasterIdLst>
  <p:sldIdLst>
    <p:sldId id="256" r:id="rId2"/>
    <p:sldId id="257" r:id="rId3"/>
    <p:sldId id="258" r:id="rId4"/>
  </p:sldIdLst>
  <p:sldSz cx="9144000" cy="5143500" type="screen16x9"/>
  <p:notesSz cx="5143500" cy="9144000"/>
  <p:embeddedFontLst>
    <p:embeddedFont>
      <p:font typeface="Inter" panose="020B0604020202020204" charset="0"/>
      <p:regular r:id="rId6"/>
    </p:embeddedFont>
    <p:embeddedFont>
      <p:font typeface="Inter Bold"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445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a:p>
        </p:txBody>
      </p:sp>
      <p:sp>
        <p:nvSpPr>
          <p:cNvPr id="3" name="Shape 1"/>
          <p:cNvSpPr/>
          <p:nvPr/>
        </p:nvSpPr>
        <p:spPr>
          <a:xfrm>
            <a:off x="0" y="0"/>
            <a:ext cx="9144000" cy="51435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sv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www.ratasolar.com" TargetMode="External"/><Relationship Id="rId5" Type="http://schemas.openxmlformats.org/officeDocument/2006/relationships/hyperlink" Target="mailto:info@ratasolar.com" TargetMode="External"/><Relationship Id="rId4" Type="http://schemas.openxmlformats.org/officeDocument/2006/relationships/image" Target="../media/image8.svg"/><Relationship Id="rId9"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3925119" y="1900089"/>
            <a:ext cx="3558332" cy="387548"/>
          </a:xfrm>
          <a:prstGeom prst="rect">
            <a:avLst/>
          </a:prstGeom>
          <a:noFill/>
          <a:ln/>
        </p:spPr>
        <p:txBody>
          <a:bodyPr wrap="none" lIns="0" tIns="0" rIns="0" bIns="0" rtlCol="0" anchor="t"/>
          <a:lstStyle/>
          <a:p>
            <a:pPr marL="0" indent="0" algn="l">
              <a:lnSpc>
                <a:spcPct val="104000"/>
              </a:lnSpc>
              <a:buNone/>
            </a:pPr>
            <a:r>
              <a:rPr lang="en-US" sz="2400" b="1" dirty="0">
                <a:solidFill>
                  <a:srgbClr val="000000"/>
                </a:solidFill>
                <a:latin typeface="Inter Bold" pitchFamily="34" charset="0"/>
                <a:ea typeface="Inter Bold" pitchFamily="34" charset="-122"/>
                <a:cs typeface="Inter Bold" pitchFamily="34" charset="-120"/>
              </a:rPr>
              <a:t>RATA SOLAR</a:t>
            </a:r>
            <a:endParaRPr lang="en-US" sz="2400" dirty="0"/>
          </a:p>
        </p:txBody>
      </p:sp>
      <p:sp>
        <p:nvSpPr>
          <p:cNvPr id="4" name="Text 1"/>
          <p:cNvSpPr/>
          <p:nvPr/>
        </p:nvSpPr>
        <p:spPr>
          <a:xfrm>
            <a:off x="3925119" y="2473672"/>
            <a:ext cx="4722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Zgjidhje inovative </a:t>
            </a:r>
            <a:r>
              <a:rPr lang="en-US" sz="950" dirty="0" err="1">
                <a:solidFill>
                  <a:srgbClr val="272525"/>
                </a:solidFill>
                <a:latin typeface="Inter" pitchFamily="34" charset="0"/>
                <a:ea typeface="Inter" pitchFamily="34" charset="-122"/>
                <a:cs typeface="Inter" pitchFamily="34" charset="-120"/>
              </a:rPr>
              <a:t>dhe</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efiçiente</a:t>
            </a:r>
            <a:r>
              <a:rPr lang="en-US" sz="950" dirty="0">
                <a:solidFill>
                  <a:srgbClr val="272525"/>
                </a:solidFill>
                <a:latin typeface="Inter" pitchFamily="34" charset="0"/>
                <a:ea typeface="Inter" pitchFamily="34" charset="-122"/>
                <a:cs typeface="Inter" pitchFamily="34" charset="-120"/>
              </a:rPr>
              <a:t> të </a:t>
            </a:r>
            <a:r>
              <a:rPr lang="en-US" sz="950" dirty="0" err="1">
                <a:solidFill>
                  <a:srgbClr val="272525"/>
                </a:solidFill>
                <a:latin typeface="Inter" pitchFamily="34" charset="0"/>
                <a:ea typeface="Inter" pitchFamily="34" charset="-122"/>
                <a:cs typeface="Inter" pitchFamily="34" charset="-120"/>
              </a:rPr>
              <a:t>energjisë</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solare</a:t>
            </a:r>
            <a:r>
              <a:rPr lang="en-US" sz="950" dirty="0">
                <a:solidFill>
                  <a:srgbClr val="272525"/>
                </a:solidFill>
                <a:latin typeface="Inter" pitchFamily="34" charset="0"/>
                <a:ea typeface="Inter" pitchFamily="34" charset="-122"/>
                <a:cs typeface="Inter" pitchFamily="34" charset="-120"/>
              </a:rPr>
              <a:t> për Kosovën dhe rajonin — duke ndërtuar një të ardhme të qëndrueshme, një sistem në të njëjtën kohë.</a:t>
            </a:r>
            <a:endParaRPr lang="en-US" sz="950" dirty="0"/>
          </a:p>
        </p:txBody>
      </p:sp>
      <p:sp>
        <p:nvSpPr>
          <p:cNvPr id="5" name="Shape 2"/>
          <p:cNvSpPr/>
          <p:nvPr/>
        </p:nvSpPr>
        <p:spPr>
          <a:xfrm>
            <a:off x="3925119" y="3010123"/>
            <a:ext cx="2272010" cy="233214"/>
          </a:xfrm>
          <a:prstGeom prst="roundRect">
            <a:avLst>
              <a:gd name="adj" fmla="val 17872"/>
            </a:avLst>
          </a:prstGeom>
          <a:solidFill>
            <a:srgbClr val="DADBF1"/>
          </a:solidFill>
          <a:ln/>
        </p:spPr>
        <p:txBody>
          <a:bodyPr/>
          <a:lstStyle/>
          <a:p>
            <a:endParaRPr lang="en-US"/>
          </a:p>
        </p:txBody>
      </p:sp>
      <p:sp>
        <p:nvSpPr>
          <p:cNvPr id="6" name="Text 3"/>
          <p:cNvSpPr/>
          <p:nvPr/>
        </p:nvSpPr>
        <p:spPr>
          <a:xfrm>
            <a:off x="3999533" y="3047330"/>
            <a:ext cx="2580382" cy="158800"/>
          </a:xfrm>
          <a:prstGeom prst="rect">
            <a:avLst/>
          </a:prstGeom>
          <a:noFill/>
          <a:ln/>
        </p:spPr>
        <p:txBody>
          <a:bodyPr wrap="none" lIns="0" tIns="0" rIns="0" bIns="0" rtlCol="0" anchor="t"/>
          <a:lstStyle/>
          <a:p>
            <a:pPr marL="0" indent="0" algn="l">
              <a:lnSpc>
                <a:spcPct val="133000"/>
              </a:lnSpc>
              <a:buNone/>
            </a:pPr>
            <a:r>
              <a:rPr lang="en-US" sz="750" dirty="0">
                <a:solidFill>
                  <a:srgbClr val="272525"/>
                </a:solidFill>
                <a:latin typeface="Inter" pitchFamily="34" charset="0"/>
                <a:ea typeface="Inter" pitchFamily="34" charset="-122"/>
                <a:cs typeface="Inter" pitchFamily="34" charset="-120"/>
              </a:rPr>
              <a:t>DISTRIBUTOR ZYRTAR FRONIUS NË KOSOVË</a:t>
            </a:r>
            <a:endParaRPr lang="en-US" sz="750" dirty="0"/>
          </a:p>
        </p:txBody>
      </p:sp>
      <p:pic>
        <p:nvPicPr>
          <p:cNvPr id="7" name="Image 131">
            <a:extLst>
              <a:ext uri="{FF2B5EF4-FFF2-40B4-BE49-F238E27FC236}">
                <a16:creationId xmlns:a16="http://schemas.microsoft.com/office/drawing/2014/main" id="{7712613F-9145-0048-4FB1-7592691756FD}"/>
              </a:ext>
            </a:extLst>
          </p:cNvPr>
          <p:cNvPicPr>
            <a:picLocks/>
          </p:cNvPicPr>
          <p:nvPr/>
        </p:nvPicPr>
        <p:blipFill>
          <a:blip r:embed="rId4" cstate="print"/>
          <a:stretch>
            <a:fillRect/>
          </a:stretch>
        </p:blipFill>
        <p:spPr>
          <a:xfrm>
            <a:off x="5440131" y="307226"/>
            <a:ext cx="1500549" cy="45506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65162" y="353988"/>
            <a:ext cx="4068663" cy="363364"/>
          </a:xfrm>
          <a:prstGeom prst="rect">
            <a:avLst/>
          </a:prstGeom>
          <a:noFill/>
          <a:ln/>
        </p:spPr>
        <p:txBody>
          <a:bodyPr wrap="none" lIns="0" tIns="0" rIns="0" bIns="0" rtlCol="0" anchor="t"/>
          <a:lstStyle/>
          <a:p>
            <a:pPr marL="0" indent="0" algn="l">
              <a:lnSpc>
                <a:spcPct val="104000"/>
              </a:lnSpc>
              <a:buNone/>
            </a:pPr>
            <a:r>
              <a:rPr lang="en-US" sz="2250" b="1" dirty="0">
                <a:solidFill>
                  <a:srgbClr val="000000"/>
                </a:solidFill>
                <a:latin typeface="Inter Bold" pitchFamily="34" charset="0"/>
                <a:ea typeface="Inter Bold" pitchFamily="34" charset="-122"/>
                <a:cs typeface="Inter Bold" pitchFamily="34" charset="-120"/>
              </a:rPr>
              <a:t>Shërbimet Tona Kryesore</a:t>
            </a:r>
            <a:endParaRPr lang="en-US" sz="2250" dirty="0"/>
          </a:p>
        </p:txBody>
      </p:sp>
      <p:sp>
        <p:nvSpPr>
          <p:cNvPr id="3" name="Text 1"/>
          <p:cNvSpPr/>
          <p:nvPr/>
        </p:nvSpPr>
        <p:spPr>
          <a:xfrm>
            <a:off x="465162" y="935385"/>
            <a:ext cx="8213675" cy="360462"/>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Rata Solar ofron një gamë të plotë shërbimesh — nga konsultimi fillestar deri tek </a:t>
            </a:r>
            <a:r>
              <a:rPr lang="en-US" sz="900" dirty="0" err="1">
                <a:solidFill>
                  <a:srgbClr val="272525"/>
                </a:solidFill>
                <a:latin typeface="Inter" pitchFamily="34" charset="0"/>
                <a:ea typeface="Inter" pitchFamily="34" charset="-122"/>
                <a:cs typeface="Inter" pitchFamily="34" charset="-120"/>
              </a:rPr>
              <a:t>mirëmbajtja</a:t>
            </a:r>
            <a:r>
              <a:rPr lang="en-US" sz="900" dirty="0">
                <a:solidFill>
                  <a:srgbClr val="272525"/>
                </a:solidFill>
                <a:latin typeface="Inter" pitchFamily="34" charset="0"/>
                <a:ea typeface="Inter" pitchFamily="34" charset="-122"/>
                <a:cs typeface="Inter" pitchFamily="34" charset="-120"/>
              </a:rPr>
              <a:t> </a:t>
            </a:r>
            <a:r>
              <a:rPr lang="en-US" sz="900" dirty="0" err="1">
                <a:solidFill>
                  <a:srgbClr val="272525"/>
                </a:solidFill>
                <a:latin typeface="Inter" pitchFamily="34" charset="0"/>
                <a:ea typeface="Inter" pitchFamily="34" charset="-122"/>
                <a:cs typeface="Inter" pitchFamily="34" charset="-120"/>
              </a:rPr>
              <a:t>afatgjate</a:t>
            </a:r>
            <a:r>
              <a:rPr lang="en-US" sz="900" dirty="0">
                <a:solidFill>
                  <a:srgbClr val="272525"/>
                </a:solidFill>
                <a:latin typeface="Inter" pitchFamily="34" charset="0"/>
                <a:ea typeface="Inter" pitchFamily="34" charset="-122"/>
                <a:cs typeface="Inter" pitchFamily="34" charset="-120"/>
              </a:rPr>
              <a:t> — për të siguruar që çdo </a:t>
            </a:r>
            <a:r>
              <a:rPr lang="en-US" sz="900" dirty="0" err="1">
                <a:solidFill>
                  <a:srgbClr val="272525"/>
                </a:solidFill>
                <a:latin typeface="Inter" pitchFamily="34" charset="0"/>
                <a:ea typeface="Inter" pitchFamily="34" charset="-122"/>
                <a:cs typeface="Inter" pitchFamily="34" charset="-120"/>
              </a:rPr>
              <a:t>sistem</a:t>
            </a:r>
            <a:r>
              <a:rPr lang="en-US" sz="900" dirty="0">
                <a:solidFill>
                  <a:srgbClr val="272525"/>
                </a:solidFill>
                <a:latin typeface="Inter" pitchFamily="34" charset="0"/>
                <a:ea typeface="Inter" pitchFamily="34" charset="-122"/>
                <a:cs typeface="Inter" pitchFamily="34" charset="-120"/>
              </a:rPr>
              <a:t> solar të funksionojë me efikasitet maksimal dhe të japë rendiment optimal gjatë gjithë jetëgjatësisë së tij.</a:t>
            </a:r>
            <a:endParaRPr lang="en-US" sz="900" dirty="0"/>
          </a:p>
        </p:txBody>
      </p:sp>
      <p:pic>
        <p:nvPicPr>
          <p:cNvPr id="4" name="Image 0" descr="preencoded.png"/>
          <p:cNvPicPr>
            <a:picLocks noChangeAspect="1"/>
          </p:cNvPicPr>
          <p:nvPr/>
        </p:nvPicPr>
        <p:blipFill>
          <a:blip r:embed="rId3"/>
          <a:stretch>
            <a:fillRect/>
          </a:stretch>
        </p:blipFill>
        <p:spPr>
          <a:xfrm>
            <a:off x="465162" y="1418481"/>
            <a:ext cx="1535237" cy="948779"/>
          </a:xfrm>
          <a:prstGeom prst="rect">
            <a:avLst/>
          </a:prstGeom>
        </p:spPr>
      </p:pic>
      <p:sp>
        <p:nvSpPr>
          <p:cNvPr id="5" name="Text 2"/>
          <p:cNvSpPr/>
          <p:nvPr/>
        </p:nvSpPr>
        <p:spPr>
          <a:xfrm>
            <a:off x="465162" y="2503512"/>
            <a:ext cx="1618134" cy="181645"/>
          </a:xfrm>
          <a:prstGeom prst="rect">
            <a:avLst/>
          </a:prstGeom>
          <a:noFill/>
          <a:ln/>
        </p:spPr>
        <p:txBody>
          <a:bodyPr wrap="none" lIns="0" tIns="0" rIns="0" bIns="0" rtlCol="0" anchor="t"/>
          <a:lstStyle/>
          <a:p>
            <a:pPr marL="0" indent="0" algn="l">
              <a:lnSpc>
                <a:spcPct val="104000"/>
              </a:lnSpc>
              <a:buNone/>
            </a:pPr>
            <a:r>
              <a:rPr lang="en-US" sz="1100" b="1" dirty="0">
                <a:solidFill>
                  <a:srgbClr val="272525"/>
                </a:solidFill>
                <a:latin typeface="Inter Bold" pitchFamily="34" charset="0"/>
                <a:ea typeface="Inter Bold" pitchFamily="34" charset="-122"/>
                <a:cs typeface="Inter Bold" pitchFamily="34" charset="-120"/>
              </a:rPr>
              <a:t>Dizajn dhe Konsulencë</a:t>
            </a:r>
            <a:endParaRPr lang="en-US" sz="1100" dirty="0"/>
          </a:p>
        </p:txBody>
      </p:sp>
      <p:sp>
        <p:nvSpPr>
          <p:cNvPr id="6" name="Text 3"/>
          <p:cNvSpPr/>
          <p:nvPr/>
        </p:nvSpPr>
        <p:spPr>
          <a:xfrm>
            <a:off x="465162" y="2750567"/>
            <a:ext cx="2647057" cy="1261616"/>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Hartojmë projekte teknike të personalizuara bazuar në nevojat specifike energjetike të çdo klienti. Ekipi ynë i ekspertëve analizon konsumin, orientimin e ndërtesës dhe kushtet lokale për të projektuar sistemin ideal — duke maksimizuar prodhimin e energjisë dhe kthimin e investimit.</a:t>
            </a:r>
            <a:endParaRPr lang="en-US" sz="900" dirty="0"/>
          </a:p>
        </p:txBody>
      </p:sp>
      <p:pic>
        <p:nvPicPr>
          <p:cNvPr id="7" name="Image 1" descr="preencoded.png"/>
          <p:cNvPicPr>
            <a:picLocks noChangeAspect="1"/>
          </p:cNvPicPr>
          <p:nvPr/>
        </p:nvPicPr>
        <p:blipFill>
          <a:blip r:embed="rId4"/>
          <a:stretch>
            <a:fillRect/>
          </a:stretch>
        </p:blipFill>
        <p:spPr>
          <a:xfrm>
            <a:off x="3248471" y="1418481"/>
            <a:ext cx="1535237" cy="948779"/>
          </a:xfrm>
          <a:prstGeom prst="rect">
            <a:avLst/>
          </a:prstGeom>
        </p:spPr>
      </p:pic>
      <p:sp>
        <p:nvSpPr>
          <p:cNvPr id="8" name="Text 4"/>
          <p:cNvSpPr/>
          <p:nvPr/>
        </p:nvSpPr>
        <p:spPr>
          <a:xfrm>
            <a:off x="3248471" y="2503512"/>
            <a:ext cx="2316063" cy="181645"/>
          </a:xfrm>
          <a:prstGeom prst="rect">
            <a:avLst/>
          </a:prstGeom>
          <a:noFill/>
          <a:ln/>
        </p:spPr>
        <p:txBody>
          <a:bodyPr wrap="none" lIns="0" tIns="0" rIns="0" bIns="0" rtlCol="0" anchor="t"/>
          <a:lstStyle/>
          <a:p>
            <a:pPr marL="0" indent="0" algn="l">
              <a:lnSpc>
                <a:spcPct val="104000"/>
              </a:lnSpc>
              <a:buNone/>
            </a:pPr>
            <a:r>
              <a:rPr lang="en-US" sz="1100" b="1" dirty="0">
                <a:solidFill>
                  <a:srgbClr val="272525"/>
                </a:solidFill>
                <a:latin typeface="Inter Bold" pitchFamily="34" charset="0"/>
                <a:ea typeface="Inter Bold" pitchFamily="34" charset="-122"/>
                <a:cs typeface="Inter Bold" pitchFamily="34" charset="-120"/>
              </a:rPr>
              <a:t>Instalim i Sistemeve Fotovoltaike</a:t>
            </a:r>
            <a:endParaRPr lang="en-US" sz="1100" dirty="0"/>
          </a:p>
        </p:txBody>
      </p:sp>
      <p:sp>
        <p:nvSpPr>
          <p:cNvPr id="9" name="Text 5"/>
          <p:cNvSpPr/>
          <p:nvPr/>
        </p:nvSpPr>
        <p:spPr>
          <a:xfrm>
            <a:off x="3248471" y="2750567"/>
            <a:ext cx="2647057" cy="1081385"/>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Kryejmë instalime profesionale të sistemeve të </a:t>
            </a:r>
            <a:r>
              <a:rPr lang="en-US" sz="900" dirty="0" err="1">
                <a:solidFill>
                  <a:srgbClr val="272525"/>
                </a:solidFill>
                <a:latin typeface="Inter" pitchFamily="34" charset="0"/>
                <a:ea typeface="Inter" pitchFamily="34" charset="-122"/>
                <a:cs typeface="Inter" pitchFamily="34" charset="-120"/>
              </a:rPr>
              <a:t>paneleve</a:t>
            </a:r>
            <a:r>
              <a:rPr lang="en-US" sz="900" dirty="0">
                <a:solidFill>
                  <a:srgbClr val="272525"/>
                </a:solidFill>
                <a:latin typeface="Inter" pitchFamily="34" charset="0"/>
                <a:ea typeface="Inter" pitchFamily="34" charset="-122"/>
                <a:cs typeface="Inter" pitchFamily="34" charset="-120"/>
              </a:rPr>
              <a:t> </a:t>
            </a:r>
            <a:r>
              <a:rPr lang="en-US" sz="900" dirty="0" err="1">
                <a:solidFill>
                  <a:srgbClr val="272525"/>
                </a:solidFill>
                <a:latin typeface="Inter" pitchFamily="34" charset="0"/>
                <a:ea typeface="Inter" pitchFamily="34" charset="-122"/>
                <a:cs typeface="Inter" pitchFamily="34" charset="-120"/>
              </a:rPr>
              <a:t>solare</a:t>
            </a:r>
            <a:r>
              <a:rPr lang="en-US" sz="900" dirty="0">
                <a:solidFill>
                  <a:srgbClr val="272525"/>
                </a:solidFill>
                <a:latin typeface="Inter" pitchFamily="34" charset="0"/>
                <a:ea typeface="Inter" pitchFamily="34" charset="-122"/>
                <a:cs typeface="Inter" pitchFamily="34" charset="-120"/>
              </a:rPr>
              <a:t> për projekte rezidenciale dhe komerciale. Ofrojmë zgjidhje </a:t>
            </a:r>
            <a:r>
              <a:rPr lang="en-US" sz="900" b="1" dirty="0">
                <a:solidFill>
                  <a:srgbClr val="272525"/>
                </a:solidFill>
                <a:latin typeface="Inter" pitchFamily="34" charset="0"/>
                <a:ea typeface="Inter" pitchFamily="34" charset="-122"/>
                <a:cs typeface="Inter" pitchFamily="34" charset="-120"/>
              </a:rPr>
              <a:t>on-grid</a:t>
            </a:r>
            <a:r>
              <a:rPr lang="en-US" sz="900" dirty="0">
                <a:solidFill>
                  <a:srgbClr val="272525"/>
                </a:solidFill>
                <a:latin typeface="Inter" pitchFamily="34" charset="0"/>
                <a:ea typeface="Inter" pitchFamily="34" charset="-122"/>
                <a:cs typeface="Inter" pitchFamily="34" charset="-120"/>
              </a:rPr>
              <a:t>, </a:t>
            </a:r>
            <a:r>
              <a:rPr lang="en-US" sz="900" b="1" dirty="0">
                <a:solidFill>
                  <a:srgbClr val="272525"/>
                </a:solidFill>
                <a:latin typeface="Inter" pitchFamily="34" charset="0"/>
                <a:ea typeface="Inter" pitchFamily="34" charset="-122"/>
                <a:cs typeface="Inter" pitchFamily="34" charset="-120"/>
              </a:rPr>
              <a:t>off-grid</a:t>
            </a:r>
            <a:r>
              <a:rPr lang="en-US" sz="900" dirty="0">
                <a:solidFill>
                  <a:srgbClr val="272525"/>
                </a:solidFill>
                <a:latin typeface="Inter" pitchFamily="34" charset="0"/>
                <a:ea typeface="Inter" pitchFamily="34" charset="-122"/>
                <a:cs typeface="Inter" pitchFamily="34" charset="-120"/>
              </a:rPr>
              <a:t> dhe </a:t>
            </a:r>
            <a:r>
              <a:rPr lang="en-US" sz="900" b="1" dirty="0">
                <a:solidFill>
                  <a:srgbClr val="272525"/>
                </a:solidFill>
                <a:latin typeface="Inter" pitchFamily="34" charset="0"/>
                <a:ea typeface="Inter" pitchFamily="34" charset="-122"/>
                <a:cs typeface="Inter" pitchFamily="34" charset="-120"/>
              </a:rPr>
              <a:t>hibride</a:t>
            </a:r>
            <a:r>
              <a:rPr lang="en-US" sz="900" dirty="0">
                <a:solidFill>
                  <a:srgbClr val="272525"/>
                </a:solidFill>
                <a:latin typeface="Inter" pitchFamily="34" charset="0"/>
                <a:ea typeface="Inter" pitchFamily="34" charset="-122"/>
                <a:cs typeface="Inter" pitchFamily="34" charset="-120"/>
              </a:rPr>
              <a:t>, duke u përshtatur me çdo kërkesë dhe infrastrukturë ekzistuese me standarde të larta cilësie dhe siguri.</a:t>
            </a:r>
            <a:endParaRPr lang="en-US" sz="900" dirty="0"/>
          </a:p>
        </p:txBody>
      </p:sp>
      <p:pic>
        <p:nvPicPr>
          <p:cNvPr id="10" name="Image 2" descr="preencoded.png"/>
          <p:cNvPicPr>
            <a:picLocks noChangeAspect="1"/>
          </p:cNvPicPr>
          <p:nvPr/>
        </p:nvPicPr>
        <p:blipFill>
          <a:blip r:embed="rId5"/>
          <a:stretch>
            <a:fillRect/>
          </a:stretch>
        </p:blipFill>
        <p:spPr>
          <a:xfrm>
            <a:off x="6031781" y="1418481"/>
            <a:ext cx="1535237" cy="948779"/>
          </a:xfrm>
          <a:prstGeom prst="rect">
            <a:avLst/>
          </a:prstGeom>
        </p:spPr>
      </p:pic>
      <p:sp>
        <p:nvSpPr>
          <p:cNvPr id="11" name="Text 6"/>
          <p:cNvSpPr/>
          <p:nvPr/>
        </p:nvSpPr>
        <p:spPr>
          <a:xfrm>
            <a:off x="6031781" y="2503512"/>
            <a:ext cx="1911325" cy="181645"/>
          </a:xfrm>
          <a:prstGeom prst="rect">
            <a:avLst/>
          </a:prstGeom>
          <a:noFill/>
          <a:ln/>
        </p:spPr>
        <p:txBody>
          <a:bodyPr wrap="none" lIns="0" tIns="0" rIns="0" bIns="0" rtlCol="0" anchor="t"/>
          <a:lstStyle/>
          <a:p>
            <a:pPr marL="0" indent="0" algn="l">
              <a:lnSpc>
                <a:spcPct val="104000"/>
              </a:lnSpc>
              <a:buNone/>
            </a:pPr>
            <a:r>
              <a:rPr lang="en-US" sz="1100" b="1" dirty="0">
                <a:solidFill>
                  <a:srgbClr val="272525"/>
                </a:solidFill>
                <a:latin typeface="Inter Bold" pitchFamily="34" charset="0"/>
                <a:ea typeface="Inter Bold" pitchFamily="34" charset="-122"/>
                <a:cs typeface="Inter Bold" pitchFamily="34" charset="-120"/>
              </a:rPr>
              <a:t>Mirëmbajtje dhe Monitorim</a:t>
            </a:r>
            <a:endParaRPr lang="en-US" sz="1100" dirty="0"/>
          </a:p>
        </p:txBody>
      </p:sp>
      <p:sp>
        <p:nvSpPr>
          <p:cNvPr id="12" name="Text 7"/>
          <p:cNvSpPr/>
          <p:nvPr/>
        </p:nvSpPr>
        <p:spPr>
          <a:xfrm>
            <a:off x="6031781" y="2750567"/>
            <a:ext cx="2647057" cy="1081385"/>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Pas instalimit, ofrojmë shërbime të vazhdueshme monitorimi dhe mirëmbajtjeje për të garantuar performancën maksimale të sistemit. Qasja jonë proaktive identifikon dhe zgjidh çdo problem para se të ndikojë në efikasitetin operacional afatgjatë të sistemit tuaj.</a:t>
            </a:r>
            <a:endParaRPr lang="en-US" sz="900" dirty="0"/>
          </a:p>
        </p:txBody>
      </p:sp>
      <p:sp>
        <p:nvSpPr>
          <p:cNvPr id="13" name="Shape 8"/>
          <p:cNvSpPr/>
          <p:nvPr/>
        </p:nvSpPr>
        <p:spPr>
          <a:xfrm>
            <a:off x="465162" y="4134817"/>
            <a:ext cx="8213675" cy="654695"/>
          </a:xfrm>
          <a:prstGeom prst="roundRect">
            <a:avLst>
              <a:gd name="adj" fmla="val 7460"/>
            </a:avLst>
          </a:prstGeom>
          <a:solidFill>
            <a:srgbClr val="B6D6FC"/>
          </a:solidFill>
          <a:ln/>
        </p:spPr>
        <p:txBody>
          <a:bodyPr/>
          <a:lstStyle/>
          <a:p>
            <a:endParaRPr lang="en-US"/>
          </a:p>
        </p:txBody>
      </p:sp>
      <p:pic>
        <p:nvPicPr>
          <p:cNvPr id="14" name="Image 3" descr="preencoded.png"/>
          <p:cNvPicPr>
            <a:picLocks noChangeAspect="1"/>
          </p:cNvPicPr>
          <p:nvPr/>
        </p:nvPicPr>
        <p:blipFill>
          <a:blip r:embed="rId6"/>
          <a:stretch>
            <a:fillRect/>
          </a:stretch>
        </p:blipFill>
        <p:spPr>
          <a:xfrm>
            <a:off x="581397" y="4306937"/>
            <a:ext cx="145331" cy="116235"/>
          </a:xfrm>
          <a:prstGeom prst="rect">
            <a:avLst/>
          </a:prstGeom>
        </p:spPr>
      </p:pic>
      <p:sp>
        <p:nvSpPr>
          <p:cNvPr id="15" name="Text 9"/>
          <p:cNvSpPr/>
          <p:nvPr/>
        </p:nvSpPr>
        <p:spPr>
          <a:xfrm>
            <a:off x="842963" y="4272855"/>
            <a:ext cx="7719640" cy="360462"/>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000000"/>
                </a:solidFill>
                <a:latin typeface="Inter" pitchFamily="34" charset="0"/>
                <a:ea typeface="Inter" pitchFamily="34" charset="-122"/>
                <a:cs typeface="Inter" pitchFamily="34" charset="-120"/>
              </a:rPr>
              <a:t>Si distributor zyrtar i </a:t>
            </a:r>
            <a:r>
              <a:rPr lang="en-US" sz="900" b="1" dirty="0">
                <a:solidFill>
                  <a:srgbClr val="000000"/>
                </a:solidFill>
                <a:latin typeface="Inter" pitchFamily="34" charset="0"/>
                <a:ea typeface="Inter" pitchFamily="34" charset="-122"/>
                <a:cs typeface="Inter" pitchFamily="34" charset="-120"/>
              </a:rPr>
              <a:t>Fronius</a:t>
            </a:r>
            <a:r>
              <a:rPr lang="en-US" sz="900" dirty="0">
                <a:solidFill>
                  <a:srgbClr val="000000"/>
                </a:solidFill>
                <a:latin typeface="Inter" pitchFamily="34" charset="0"/>
                <a:ea typeface="Inter" pitchFamily="34" charset="-122"/>
                <a:cs typeface="Inter" pitchFamily="34" charset="-120"/>
              </a:rPr>
              <a:t> në Kosovë — markë austriake e njohur botërisht për performancë të lartë dhe teknologji inteligjente — Rata Solar garanton invertorë të cilësisë premium me mbështetje të plotë teknike dhe garanci afatgjatë.</a:t>
            </a:r>
            <a:endParaRPr lang="en-US" sz="900" dirty="0"/>
          </a:p>
        </p:txBody>
      </p:sp>
      <p:pic>
        <p:nvPicPr>
          <p:cNvPr id="16" name="Image 131">
            <a:extLst>
              <a:ext uri="{FF2B5EF4-FFF2-40B4-BE49-F238E27FC236}">
                <a16:creationId xmlns:a16="http://schemas.microsoft.com/office/drawing/2014/main" id="{6EA315D1-672D-36E5-091A-E152A081D7BE}"/>
              </a:ext>
            </a:extLst>
          </p:cNvPr>
          <p:cNvPicPr>
            <a:picLocks/>
          </p:cNvPicPr>
          <p:nvPr/>
        </p:nvPicPr>
        <p:blipFill>
          <a:blip r:embed="rId7" cstate="print"/>
          <a:stretch>
            <a:fillRect/>
          </a:stretch>
        </p:blipFill>
        <p:spPr>
          <a:xfrm>
            <a:off x="8168368" y="4908588"/>
            <a:ext cx="860928" cy="18378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45219" y="315888"/>
            <a:ext cx="3073747" cy="327050"/>
          </a:xfrm>
          <a:prstGeom prst="rect">
            <a:avLst/>
          </a:prstGeom>
          <a:noFill/>
          <a:ln/>
        </p:spPr>
        <p:txBody>
          <a:bodyPr wrap="none" lIns="0" tIns="0" rIns="0" bIns="0" rtlCol="0" anchor="t"/>
          <a:lstStyle/>
          <a:p>
            <a:pPr marL="0" indent="0" algn="l">
              <a:lnSpc>
                <a:spcPct val="104000"/>
              </a:lnSpc>
              <a:buNone/>
            </a:pPr>
            <a:r>
              <a:rPr lang="en-US" sz="2050" b="1" dirty="0">
                <a:solidFill>
                  <a:srgbClr val="000000"/>
                </a:solidFill>
                <a:latin typeface="Inter Bold" pitchFamily="34" charset="0"/>
                <a:ea typeface="Inter Bold" pitchFamily="34" charset="-122"/>
                <a:cs typeface="Inter Bold" pitchFamily="34" charset="-120"/>
              </a:rPr>
              <a:t>Na Kontaktoni</a:t>
            </a:r>
            <a:endParaRPr lang="en-US" sz="2050" dirty="0"/>
          </a:p>
        </p:txBody>
      </p:sp>
      <p:sp>
        <p:nvSpPr>
          <p:cNvPr id="3" name="Text 1"/>
          <p:cNvSpPr/>
          <p:nvPr/>
        </p:nvSpPr>
        <p:spPr>
          <a:xfrm>
            <a:off x="445219" y="819522"/>
            <a:ext cx="8253487" cy="308818"/>
          </a:xfrm>
          <a:prstGeom prst="rect">
            <a:avLst/>
          </a:prstGeom>
          <a:noFill/>
          <a:ln/>
        </p:spPr>
        <p:txBody>
          <a:bodyPr wrap="square" lIns="0" tIns="0" rIns="0" bIns="0" rtlCol="0" anchor="t">
            <a:normAutofit/>
          </a:bodyPr>
          <a:lstStyle/>
          <a:p>
            <a:pPr marL="0" indent="0" algn="l">
              <a:lnSpc>
                <a:spcPct val="123000"/>
              </a:lnSpc>
              <a:buNone/>
            </a:pPr>
            <a:r>
              <a:rPr lang="en-US" sz="800" dirty="0">
                <a:solidFill>
                  <a:srgbClr val="272525"/>
                </a:solidFill>
                <a:latin typeface="Inter" pitchFamily="34" charset="0"/>
                <a:ea typeface="Inter" pitchFamily="34" charset="-122"/>
                <a:cs typeface="Inter" pitchFamily="34" charset="-120"/>
              </a:rPr>
              <a:t>Jeni gati të bëni hapin e parë drejt pavarësisë energjetike? Ekipi i Rata Solar është i gatshëm t'ju ndihmojë me konsultim të personalizuar, pa asnjë detyrim. Na kontaktoni sot dhe zbuloni </a:t>
            </a:r>
            <a:r>
              <a:rPr lang="en-US" sz="800" dirty="0" err="1">
                <a:solidFill>
                  <a:srgbClr val="272525"/>
                </a:solidFill>
                <a:latin typeface="Inter" pitchFamily="34" charset="0"/>
                <a:ea typeface="Inter" pitchFamily="34" charset="-122"/>
                <a:cs typeface="Inter" pitchFamily="34" charset="-120"/>
              </a:rPr>
              <a:t>zgjidhjen</a:t>
            </a:r>
            <a:r>
              <a:rPr lang="en-US" sz="800" dirty="0">
                <a:solidFill>
                  <a:srgbClr val="272525"/>
                </a:solidFill>
                <a:latin typeface="Inter" pitchFamily="34" charset="0"/>
                <a:ea typeface="Inter" pitchFamily="34" charset="-122"/>
                <a:cs typeface="Inter" pitchFamily="34" charset="-120"/>
              </a:rPr>
              <a:t> </a:t>
            </a:r>
            <a:r>
              <a:rPr lang="en-US" sz="800" dirty="0" err="1">
                <a:solidFill>
                  <a:srgbClr val="272525"/>
                </a:solidFill>
                <a:latin typeface="Inter" pitchFamily="34" charset="0"/>
                <a:ea typeface="Inter" pitchFamily="34" charset="-122"/>
                <a:cs typeface="Inter" pitchFamily="34" charset="-120"/>
              </a:rPr>
              <a:t>solare</a:t>
            </a:r>
            <a:r>
              <a:rPr lang="en-US" sz="800" dirty="0">
                <a:solidFill>
                  <a:srgbClr val="272525"/>
                </a:solidFill>
                <a:latin typeface="Inter" pitchFamily="34" charset="0"/>
                <a:ea typeface="Inter" pitchFamily="34" charset="-122"/>
                <a:cs typeface="Inter" pitchFamily="34" charset="-120"/>
              </a:rPr>
              <a:t> që i përshtatet nevojave tuaja.</a:t>
            </a:r>
            <a:endParaRPr lang="en-US" sz="8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0932" y="1327026"/>
            <a:ext cx="4438799" cy="803151"/>
          </a:xfrm>
          <a:prstGeom prst="rect">
            <a:avLst/>
          </a:prstGeom>
        </p:spPr>
      </p:pic>
      <p:sp>
        <p:nvSpPr>
          <p:cNvPr id="5" name="Text 2"/>
          <p:cNvSpPr/>
          <p:nvPr/>
        </p:nvSpPr>
        <p:spPr>
          <a:xfrm>
            <a:off x="606996" y="1445940"/>
            <a:ext cx="1308274" cy="168250"/>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Inter Bold" pitchFamily="34" charset="0"/>
                <a:ea typeface="Inter Bold" pitchFamily="34" charset="-122"/>
                <a:cs typeface="Inter Bold" pitchFamily="34" charset="-120"/>
              </a:rPr>
              <a:t>📍</a:t>
            </a:r>
            <a:r>
              <a:rPr lang="en-US" sz="1000" b="1" dirty="0">
                <a:solidFill>
                  <a:srgbClr val="272525"/>
                </a:solidFill>
                <a:latin typeface="Inter Bold" pitchFamily="34" charset="0"/>
                <a:ea typeface="Inter Bold" pitchFamily="34" charset="-122"/>
                <a:cs typeface="Inter Bold" pitchFamily="34" charset="-120"/>
              </a:rPr>
              <a:t> Adresa</a:t>
            </a:r>
            <a:endParaRPr lang="en-US" sz="1000" dirty="0"/>
          </a:p>
        </p:txBody>
      </p:sp>
      <p:sp>
        <p:nvSpPr>
          <p:cNvPr id="6" name="Text 3"/>
          <p:cNvSpPr/>
          <p:nvPr/>
        </p:nvSpPr>
        <p:spPr>
          <a:xfrm>
            <a:off x="606996" y="1702445"/>
            <a:ext cx="4143821" cy="308818"/>
          </a:xfrm>
          <a:prstGeom prst="rect">
            <a:avLst/>
          </a:prstGeom>
          <a:noFill/>
          <a:ln/>
        </p:spPr>
        <p:txBody>
          <a:bodyPr wrap="square" lIns="0" tIns="0" rIns="0" bIns="0" rtlCol="0" anchor="t">
            <a:normAutofit/>
          </a:bodyPr>
          <a:lstStyle/>
          <a:p>
            <a:pPr marL="0" indent="0" algn="l">
              <a:lnSpc>
                <a:spcPct val="123000"/>
              </a:lnSpc>
              <a:buNone/>
            </a:pPr>
            <a:r>
              <a:rPr lang="en-US" sz="800" dirty="0">
                <a:solidFill>
                  <a:srgbClr val="272525"/>
                </a:solidFill>
                <a:latin typeface="Inter" pitchFamily="34" charset="0"/>
                <a:ea typeface="Inter" pitchFamily="34" charset="-122"/>
                <a:cs typeface="Inter" pitchFamily="34" charset="-120"/>
              </a:rPr>
              <a:t>Përroi i Njelmët, Nr 3</a:t>
            </a:r>
            <a:endParaRPr lang="en-US" sz="800" dirty="0"/>
          </a:p>
          <a:p>
            <a:pPr marL="0" indent="0" algn="l">
              <a:lnSpc>
                <a:spcPct val="123000"/>
              </a:lnSpc>
              <a:buNone/>
            </a:pPr>
            <a:r>
              <a:rPr lang="en-US" sz="800" dirty="0">
                <a:solidFill>
                  <a:srgbClr val="272525"/>
                </a:solidFill>
                <a:latin typeface="Inter" pitchFamily="34" charset="0"/>
                <a:ea typeface="Inter" pitchFamily="34" charset="-122"/>
                <a:cs typeface="Inter" pitchFamily="34" charset="-120"/>
              </a:rPr>
              <a:t>Prishtinë, Kosovë</a:t>
            </a:r>
            <a:endParaRPr lang="en-US" sz="8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0932" y="2218432"/>
            <a:ext cx="4438799" cy="648742"/>
          </a:xfrm>
          <a:prstGeom prst="rect">
            <a:avLst/>
          </a:prstGeom>
        </p:spPr>
      </p:pic>
      <p:sp>
        <p:nvSpPr>
          <p:cNvPr id="8" name="Text 4"/>
          <p:cNvSpPr/>
          <p:nvPr/>
        </p:nvSpPr>
        <p:spPr>
          <a:xfrm>
            <a:off x="606996" y="2337346"/>
            <a:ext cx="1308274" cy="168250"/>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Inter Bold" pitchFamily="34" charset="0"/>
                <a:ea typeface="Inter Bold" pitchFamily="34" charset="-122"/>
                <a:cs typeface="Inter Bold" pitchFamily="34" charset="-120"/>
              </a:rPr>
              <a:t>📱</a:t>
            </a:r>
            <a:r>
              <a:rPr lang="en-US" sz="1000" b="1" dirty="0">
                <a:solidFill>
                  <a:srgbClr val="272525"/>
                </a:solidFill>
                <a:latin typeface="Inter Bold" pitchFamily="34" charset="0"/>
                <a:ea typeface="Inter Bold" pitchFamily="34" charset="-122"/>
                <a:cs typeface="Inter Bold" pitchFamily="34" charset="-120"/>
              </a:rPr>
              <a:t> Telefon</a:t>
            </a:r>
            <a:endParaRPr lang="en-US" sz="1000" dirty="0"/>
          </a:p>
        </p:txBody>
      </p:sp>
      <p:sp>
        <p:nvSpPr>
          <p:cNvPr id="9" name="Text 5"/>
          <p:cNvSpPr/>
          <p:nvPr/>
        </p:nvSpPr>
        <p:spPr>
          <a:xfrm>
            <a:off x="606996" y="2593851"/>
            <a:ext cx="4143821" cy="154409"/>
          </a:xfrm>
          <a:prstGeom prst="rect">
            <a:avLst/>
          </a:prstGeom>
          <a:noFill/>
          <a:ln/>
        </p:spPr>
        <p:txBody>
          <a:bodyPr wrap="none" lIns="0" tIns="0" rIns="0" bIns="0" rtlCol="0" anchor="t"/>
          <a:lstStyle/>
          <a:p>
            <a:pPr marL="0" indent="0" algn="l">
              <a:lnSpc>
                <a:spcPct val="123000"/>
              </a:lnSpc>
              <a:buNone/>
            </a:pPr>
            <a:r>
              <a:rPr lang="en-US" sz="800" dirty="0">
                <a:solidFill>
                  <a:srgbClr val="272525"/>
                </a:solidFill>
                <a:latin typeface="Inter" pitchFamily="34" charset="0"/>
                <a:ea typeface="Inter" pitchFamily="34" charset="-122"/>
                <a:cs typeface="Inter" pitchFamily="34" charset="-120"/>
              </a:rPr>
              <a:t>+383 (0) 49 815 500</a:t>
            </a:r>
            <a:endParaRPr lang="en-US" sz="8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0932" y="2955429"/>
            <a:ext cx="4438799" cy="648742"/>
          </a:xfrm>
          <a:prstGeom prst="rect">
            <a:avLst/>
          </a:prstGeom>
        </p:spPr>
      </p:pic>
      <p:sp>
        <p:nvSpPr>
          <p:cNvPr id="11" name="Text 6"/>
          <p:cNvSpPr/>
          <p:nvPr/>
        </p:nvSpPr>
        <p:spPr>
          <a:xfrm>
            <a:off x="606996" y="3074343"/>
            <a:ext cx="1308274" cy="168250"/>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Inter Bold" pitchFamily="34" charset="0"/>
                <a:ea typeface="Inter Bold" pitchFamily="34" charset="-122"/>
                <a:cs typeface="Inter Bold" pitchFamily="34" charset="-120"/>
              </a:rPr>
              <a:t>✉️</a:t>
            </a:r>
            <a:r>
              <a:rPr lang="en-US" sz="1000" b="1" dirty="0">
                <a:solidFill>
                  <a:srgbClr val="272525"/>
                </a:solidFill>
                <a:latin typeface="Inter Bold" pitchFamily="34" charset="0"/>
                <a:ea typeface="Inter Bold" pitchFamily="34" charset="-122"/>
                <a:cs typeface="Inter Bold" pitchFamily="34" charset="-120"/>
              </a:rPr>
              <a:t> E-mail</a:t>
            </a:r>
            <a:endParaRPr lang="en-US" sz="1000" dirty="0"/>
          </a:p>
        </p:txBody>
      </p:sp>
      <p:sp>
        <p:nvSpPr>
          <p:cNvPr id="12" name="Text 7"/>
          <p:cNvSpPr/>
          <p:nvPr/>
        </p:nvSpPr>
        <p:spPr>
          <a:xfrm>
            <a:off x="606996" y="3330848"/>
            <a:ext cx="4143821" cy="154409"/>
          </a:xfrm>
          <a:prstGeom prst="rect">
            <a:avLst/>
          </a:prstGeom>
          <a:noFill/>
          <a:ln/>
        </p:spPr>
        <p:txBody>
          <a:bodyPr wrap="none" lIns="0" tIns="0" rIns="0" bIns="0" rtlCol="0" anchor="t"/>
          <a:lstStyle/>
          <a:p>
            <a:pPr marL="0" indent="0" algn="l">
              <a:lnSpc>
                <a:spcPct val="123000"/>
              </a:lnSpc>
              <a:buNone/>
            </a:pPr>
            <a:r>
              <a:rPr lang="en-US" sz="800" u="sng" dirty="0">
                <a:solidFill>
                  <a:srgbClr val="4950BC"/>
                </a:solidFill>
                <a:latin typeface="Inter" pitchFamily="34" charset="0"/>
                <a:ea typeface="Inter" pitchFamily="34" charset="-122"/>
                <a:cs typeface="Inter" pitchFamily="34" charset="-120"/>
                <a:hlinkClick r:id="rId5">
                  <a:extLst>
                    <a:ext uri="{A12FA001-AC4F-418D-AE19-62706E023703}">
                      <ahyp:hlinkClr xmlns:ahyp="http://schemas.microsoft.com/office/drawing/2018/hyperlinkcolor" val="tx"/>
                    </a:ext>
                  </a:extLst>
                </a:hlinkClick>
              </a:rPr>
              <a:t>info@ratasolar.com</a:t>
            </a:r>
            <a:endParaRPr lang="en-US" sz="8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0932" y="3692426"/>
            <a:ext cx="4438799" cy="648742"/>
          </a:xfrm>
          <a:prstGeom prst="rect">
            <a:avLst/>
          </a:prstGeom>
        </p:spPr>
      </p:pic>
      <p:sp>
        <p:nvSpPr>
          <p:cNvPr id="14" name="Text 8"/>
          <p:cNvSpPr/>
          <p:nvPr/>
        </p:nvSpPr>
        <p:spPr>
          <a:xfrm>
            <a:off x="606996" y="3811339"/>
            <a:ext cx="1308274" cy="168250"/>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Inter Bold" pitchFamily="34" charset="0"/>
                <a:ea typeface="Inter Bold" pitchFamily="34" charset="-122"/>
                <a:cs typeface="Inter Bold" pitchFamily="34" charset="-120"/>
              </a:rPr>
              <a:t>🌐</a:t>
            </a:r>
            <a:r>
              <a:rPr lang="en-US" sz="1000" b="1" dirty="0">
                <a:solidFill>
                  <a:srgbClr val="272525"/>
                </a:solidFill>
                <a:latin typeface="Inter Bold" pitchFamily="34" charset="0"/>
                <a:ea typeface="Inter Bold" pitchFamily="34" charset="-122"/>
                <a:cs typeface="Inter Bold" pitchFamily="34" charset="-120"/>
              </a:rPr>
              <a:t> Website</a:t>
            </a:r>
            <a:endParaRPr lang="en-US" sz="1000" dirty="0"/>
          </a:p>
        </p:txBody>
      </p:sp>
      <p:sp>
        <p:nvSpPr>
          <p:cNvPr id="15" name="Text 9"/>
          <p:cNvSpPr/>
          <p:nvPr/>
        </p:nvSpPr>
        <p:spPr>
          <a:xfrm>
            <a:off x="606996" y="4067845"/>
            <a:ext cx="4143821" cy="154409"/>
          </a:xfrm>
          <a:prstGeom prst="rect">
            <a:avLst/>
          </a:prstGeom>
          <a:noFill/>
          <a:ln/>
        </p:spPr>
        <p:txBody>
          <a:bodyPr wrap="none" lIns="0" tIns="0" rIns="0" bIns="0" rtlCol="0" anchor="t"/>
          <a:lstStyle/>
          <a:p>
            <a:pPr marL="0" indent="0" algn="l">
              <a:lnSpc>
                <a:spcPct val="123000"/>
              </a:lnSpc>
              <a:buNone/>
            </a:pPr>
            <a:r>
              <a:rPr lang="en-US" sz="800" u="sng" dirty="0">
                <a:solidFill>
                  <a:srgbClr val="4950BC"/>
                </a:solidFill>
                <a:latin typeface="Inter" pitchFamily="34" charset="0"/>
                <a:ea typeface="Inter" pitchFamily="34" charset="-122"/>
                <a:cs typeface="Inter" pitchFamily="34" charset="-120"/>
                <a:hlinkClick r:id="rId6">
                  <a:extLst>
                    <a:ext uri="{A12FA001-AC4F-418D-AE19-62706E023703}">
                      <ahyp:hlinkClr xmlns:ahyp="http://schemas.microsoft.com/office/drawing/2018/hyperlinkcolor" val="tx"/>
                    </a:ext>
                  </a:extLst>
                </a:hlinkClick>
              </a:rPr>
              <a:t>www.ratasolar.com</a:t>
            </a:r>
            <a:endParaRPr lang="en-US" sz="800" dirty="0"/>
          </a:p>
        </p:txBody>
      </p:sp>
      <p:sp>
        <p:nvSpPr>
          <p:cNvPr id="16" name="Shape 10"/>
          <p:cNvSpPr/>
          <p:nvPr/>
        </p:nvSpPr>
        <p:spPr>
          <a:xfrm>
            <a:off x="5054426" y="1227683"/>
            <a:ext cx="3724275" cy="3212827"/>
          </a:xfrm>
          <a:prstGeom prst="roundRect">
            <a:avLst>
              <a:gd name="adj" fmla="val 2346"/>
            </a:avLst>
          </a:prstGeom>
          <a:solidFill>
            <a:srgbClr val="4950BC"/>
          </a:solidFill>
          <a:ln/>
        </p:spPr>
        <p:txBody>
          <a:bodyPr/>
          <a:lstStyle/>
          <a:p>
            <a:endParaRPr lang="en-US"/>
          </a:p>
        </p:txBody>
      </p:sp>
      <p:sp>
        <p:nvSpPr>
          <p:cNvPr id="17" name="Text 11"/>
          <p:cNvSpPr/>
          <p:nvPr/>
        </p:nvSpPr>
        <p:spPr>
          <a:xfrm>
            <a:off x="5159053" y="1315938"/>
            <a:ext cx="1765474" cy="163488"/>
          </a:xfrm>
          <a:prstGeom prst="rect">
            <a:avLst/>
          </a:prstGeom>
          <a:noFill/>
          <a:ln/>
        </p:spPr>
        <p:txBody>
          <a:bodyPr wrap="none" lIns="0" tIns="0" rIns="0" bIns="0" rtlCol="0" anchor="t"/>
          <a:lstStyle/>
          <a:p>
            <a:pPr marL="0" indent="0" algn="l">
              <a:lnSpc>
                <a:spcPct val="104000"/>
              </a:lnSpc>
              <a:buNone/>
            </a:pPr>
            <a:r>
              <a:rPr lang="en-US" sz="1000" b="1" dirty="0">
                <a:solidFill>
                  <a:srgbClr val="FFFFFF"/>
                </a:solidFill>
                <a:latin typeface="Inter Bold" pitchFamily="34" charset="0"/>
                <a:ea typeface="Inter Bold" pitchFamily="34" charset="-122"/>
                <a:cs typeface="Inter Bold" pitchFamily="34" charset="-120"/>
              </a:rPr>
              <a:t>Pse Rata Solar?</a:t>
            </a:r>
            <a:endParaRPr lang="en-US" sz="1000" dirty="0"/>
          </a:p>
        </p:txBody>
      </p:sp>
      <p:sp>
        <p:nvSpPr>
          <p:cNvPr id="18" name="Text 12"/>
          <p:cNvSpPr/>
          <p:nvPr/>
        </p:nvSpPr>
        <p:spPr>
          <a:xfrm>
            <a:off x="5159053" y="1567681"/>
            <a:ext cx="3515023" cy="895573"/>
          </a:xfrm>
          <a:prstGeom prst="rect">
            <a:avLst/>
          </a:prstGeom>
          <a:noFill/>
          <a:ln/>
        </p:spPr>
        <p:txBody>
          <a:bodyPr wrap="square" lIns="0" tIns="0" rIns="0" bIns="0" rtlCol="0" anchor="t">
            <a:normAutofit/>
          </a:bodyPr>
          <a:lstStyle/>
          <a:p>
            <a:pPr marL="342900" indent="-342900" algn="l">
              <a:lnSpc>
                <a:spcPct val="123000"/>
              </a:lnSpc>
              <a:buSzPct val="100000"/>
              <a:buChar char="•"/>
            </a:pPr>
            <a:r>
              <a:rPr lang="en-US" sz="800" dirty="0">
                <a:solidFill>
                  <a:srgbClr val="FFFFFF"/>
                </a:solidFill>
                <a:latin typeface="Inter" pitchFamily="34" charset="0"/>
                <a:ea typeface="Inter" pitchFamily="34" charset="-122"/>
                <a:cs typeface="Inter" pitchFamily="34" charset="-120"/>
              </a:rPr>
              <a:t>Distributor zyrtar Fronius në Kosovë</a:t>
            </a:r>
            <a:endParaRPr lang="en-US" sz="800" dirty="0"/>
          </a:p>
          <a:p>
            <a:pPr marL="342900" indent="-342900" algn="l">
              <a:lnSpc>
                <a:spcPct val="123000"/>
              </a:lnSpc>
              <a:buSzPct val="100000"/>
              <a:buChar char="•"/>
            </a:pPr>
            <a:r>
              <a:rPr lang="en-US" sz="800" dirty="0">
                <a:solidFill>
                  <a:srgbClr val="FFFFFF"/>
                </a:solidFill>
                <a:latin typeface="Inter" pitchFamily="34" charset="0"/>
                <a:ea typeface="Inter" pitchFamily="34" charset="-122"/>
                <a:cs typeface="Inter" pitchFamily="34" charset="-120"/>
              </a:rPr>
              <a:t>Ekip i certifikuar dhe me përvojë</a:t>
            </a:r>
            <a:endParaRPr lang="en-US" sz="800" dirty="0"/>
          </a:p>
          <a:p>
            <a:pPr marL="342900" indent="-342900" algn="l">
              <a:lnSpc>
                <a:spcPct val="123000"/>
              </a:lnSpc>
              <a:buSzPct val="100000"/>
              <a:buChar char="•"/>
            </a:pPr>
            <a:r>
              <a:rPr lang="en-US" sz="800" dirty="0">
                <a:solidFill>
                  <a:srgbClr val="FFFFFF"/>
                </a:solidFill>
                <a:latin typeface="Inter" pitchFamily="34" charset="0"/>
                <a:ea typeface="Inter" pitchFamily="34" charset="-122"/>
                <a:cs typeface="Inter" pitchFamily="34" charset="-120"/>
              </a:rPr>
              <a:t>Zgjidhje të personalizuara për çdo nevojë</a:t>
            </a:r>
            <a:endParaRPr lang="en-US" sz="800" dirty="0"/>
          </a:p>
          <a:p>
            <a:pPr marL="342900" indent="-342900" algn="l">
              <a:lnSpc>
                <a:spcPct val="123000"/>
              </a:lnSpc>
              <a:buSzPct val="100000"/>
              <a:buChar char="•"/>
            </a:pPr>
            <a:r>
              <a:rPr lang="en-US" sz="800" dirty="0">
                <a:solidFill>
                  <a:srgbClr val="FFFFFF"/>
                </a:solidFill>
                <a:latin typeface="Inter" pitchFamily="34" charset="0"/>
                <a:ea typeface="Inter" pitchFamily="34" charset="-122"/>
                <a:cs typeface="Inter" pitchFamily="34" charset="-120"/>
              </a:rPr>
              <a:t>Mbështetje teknike pas instalimit</a:t>
            </a:r>
            <a:endParaRPr lang="en-US" sz="800" dirty="0"/>
          </a:p>
          <a:p>
            <a:pPr marL="342900" indent="-342900" algn="l">
              <a:lnSpc>
                <a:spcPct val="123000"/>
              </a:lnSpc>
              <a:buSzPct val="100000"/>
              <a:buChar char="•"/>
            </a:pPr>
            <a:r>
              <a:rPr lang="en-US" sz="800" dirty="0">
                <a:solidFill>
                  <a:srgbClr val="FFFFFF"/>
                </a:solidFill>
                <a:latin typeface="Inter" pitchFamily="34" charset="0"/>
                <a:ea typeface="Inter" pitchFamily="34" charset="-122"/>
                <a:cs typeface="Inter" pitchFamily="34" charset="-120"/>
              </a:rPr>
              <a:t>Cilësi austriake me çmime konkurruese</a:t>
            </a:r>
            <a:endParaRPr lang="en-US" sz="800" dirty="0"/>
          </a:p>
        </p:txBody>
      </p:sp>
      <p:pic>
        <p:nvPicPr>
          <p:cNvPr id="19" name="Image 4" descr="preencoded.png">
            <a:hlinkClick r:id="rId5"/>
          </p:cNvPr>
          <p:cNvPicPr>
            <a:picLocks noChangeAspect="1"/>
          </p:cNvPicPr>
          <p:nvPr/>
        </p:nvPicPr>
        <p:blipFill>
          <a:blip r:embed="rId7"/>
          <a:stretch>
            <a:fillRect/>
          </a:stretch>
        </p:blipFill>
        <p:spPr>
          <a:xfrm>
            <a:off x="445219" y="4539853"/>
            <a:ext cx="1328068" cy="287759"/>
          </a:xfrm>
          <a:prstGeom prst="rect">
            <a:avLst/>
          </a:prstGeom>
        </p:spPr>
      </p:pic>
      <p:pic>
        <p:nvPicPr>
          <p:cNvPr id="20" name="Image 5" descr="preencoded.png">
            <a:hlinkClick r:id="rId6"/>
          </p:cNvPr>
          <p:cNvPicPr>
            <a:picLocks noChangeAspect="1"/>
          </p:cNvPicPr>
          <p:nvPr/>
        </p:nvPicPr>
        <p:blipFill>
          <a:blip r:embed="rId8"/>
          <a:stretch>
            <a:fillRect/>
          </a:stretch>
        </p:blipFill>
        <p:spPr>
          <a:xfrm>
            <a:off x="1825600" y="4539853"/>
            <a:ext cx="1112937" cy="287759"/>
          </a:xfrm>
          <a:prstGeom prst="rect">
            <a:avLst/>
          </a:prstGeom>
        </p:spPr>
      </p:pic>
      <p:pic>
        <p:nvPicPr>
          <p:cNvPr id="21" name="Image 131">
            <a:extLst>
              <a:ext uri="{FF2B5EF4-FFF2-40B4-BE49-F238E27FC236}">
                <a16:creationId xmlns:a16="http://schemas.microsoft.com/office/drawing/2014/main" id="{60A47BF1-48D1-3EB4-08FB-D6E842DBFFA9}"/>
              </a:ext>
            </a:extLst>
          </p:cNvPr>
          <p:cNvPicPr>
            <a:picLocks/>
          </p:cNvPicPr>
          <p:nvPr/>
        </p:nvPicPr>
        <p:blipFill>
          <a:blip r:embed="rId9" cstate="print"/>
          <a:stretch>
            <a:fillRect/>
          </a:stretch>
        </p:blipFill>
        <p:spPr>
          <a:xfrm>
            <a:off x="8168368" y="4908588"/>
            <a:ext cx="860928" cy="18378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356</Words>
  <Application>Microsoft Office PowerPoint</Application>
  <PresentationFormat>On-screen Show (16:9)</PresentationFormat>
  <Paragraphs>32</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Inter Bold</vt:lpstr>
      <vt:lpstr>Inter</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Eliesa Mavraj</cp:lastModifiedBy>
  <cp:revision>3</cp:revision>
  <dcterms:created xsi:type="dcterms:W3CDTF">2026-06-01T12:02:19Z</dcterms:created>
  <dcterms:modified xsi:type="dcterms:W3CDTF">2026-06-02T16:01:28Z</dcterms:modified>
</cp:coreProperties>
</file>