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
  </p:notesMasterIdLst>
  <p:sldIdLst>
    <p:sldId id="256" r:id="rId2"/>
    <p:sldId id="257" r:id="rId3"/>
    <p:sldId id="258" r:id="rId4"/>
  </p:sldIdLst>
  <p:sldSz cx="9144000" cy="5143500" type="screen16x9"/>
  <p:notesSz cx="5143500" cy="9144000"/>
  <p:embeddedFontLst>
    <p:embeddedFont>
      <p:font typeface="Inter" panose="020B0604020202020204" charset="0"/>
      <p:regular r:id="rId6"/>
    </p:embeddedFont>
    <p:embeddedFont>
      <p:font typeface="Inter Bold"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7864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a:p>
        </p:txBody>
      </p:sp>
      <p:sp>
        <p:nvSpPr>
          <p:cNvPr id="3" name="Shape 1"/>
          <p:cNvSpPr/>
          <p:nvPr/>
        </p:nvSpPr>
        <p:spPr>
          <a:xfrm>
            <a:off x="0" y="0"/>
            <a:ext cx="9144000" cy="51435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1093255" y="1168709"/>
            <a:ext cx="3676724" cy="381521"/>
          </a:xfrm>
          <a:prstGeom prst="rect">
            <a:avLst/>
          </a:prstGeom>
          <a:noFill/>
          <a:ln/>
        </p:spPr>
        <p:txBody>
          <a:bodyPr wrap="none" lIns="0" tIns="0" rIns="0" bIns="0" rtlCol="0" anchor="t"/>
          <a:lstStyle/>
          <a:p>
            <a:pPr marL="0" indent="0" algn="l">
              <a:lnSpc>
                <a:spcPct val="104000"/>
              </a:lnSpc>
              <a:buNone/>
            </a:pPr>
            <a:r>
              <a:rPr lang="en-US" sz="2400" b="1" dirty="0">
                <a:solidFill>
                  <a:srgbClr val="000000"/>
                </a:solidFill>
                <a:latin typeface="Inter Bold" pitchFamily="34" charset="0"/>
                <a:ea typeface="Inter Bold" pitchFamily="34" charset="-122"/>
                <a:cs typeface="Inter Bold" pitchFamily="34" charset="-120"/>
              </a:rPr>
              <a:t>SOLAR2 GROUP L.L.C</a:t>
            </a:r>
            <a:endParaRPr lang="en-US" sz="2400" dirty="0"/>
          </a:p>
        </p:txBody>
      </p:sp>
      <p:sp>
        <p:nvSpPr>
          <p:cNvPr id="4" name="Text 1"/>
          <p:cNvSpPr/>
          <p:nvPr/>
        </p:nvSpPr>
        <p:spPr>
          <a:xfrm>
            <a:off x="488379" y="1636630"/>
            <a:ext cx="4738241" cy="581546"/>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272525"/>
                </a:solidFill>
                <a:latin typeface="Inter" pitchFamily="34" charset="0"/>
                <a:ea typeface="Inter" pitchFamily="34" charset="-122"/>
                <a:cs typeface="Inter" pitchFamily="34" charset="-120"/>
              </a:rPr>
              <a:t>Kompani lider në Kosovë </a:t>
            </a:r>
            <a:r>
              <a:rPr lang="en-US" sz="950" dirty="0" err="1">
                <a:solidFill>
                  <a:srgbClr val="272525"/>
                </a:solidFill>
                <a:latin typeface="Inter" pitchFamily="34" charset="0"/>
                <a:ea typeface="Inter" pitchFamily="34" charset="-122"/>
                <a:cs typeface="Inter" pitchFamily="34" charset="-120"/>
              </a:rPr>
              <a:t>për</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sistemet</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solare</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fotovoltaike</a:t>
            </a:r>
            <a:r>
              <a:rPr lang="en-US" sz="950" dirty="0">
                <a:solidFill>
                  <a:srgbClr val="272525"/>
                </a:solidFill>
                <a:latin typeface="Inter" pitchFamily="34" charset="0"/>
                <a:ea typeface="Inter" pitchFamily="34" charset="-122"/>
                <a:cs typeface="Inter" pitchFamily="34" charset="-120"/>
              </a:rPr>
              <a:t> — duke ofruar zgjidhje të avancuara për energji të pastër dhe të qëndrueshme për klientë rezidencialë, komercialë dhe industrialë.</a:t>
            </a:r>
            <a:endParaRPr lang="en-US" sz="950" dirty="0"/>
          </a:p>
        </p:txBody>
      </p:sp>
      <p:sp>
        <p:nvSpPr>
          <p:cNvPr id="5" name="Text 2"/>
          <p:cNvSpPr/>
          <p:nvPr/>
        </p:nvSpPr>
        <p:spPr>
          <a:xfrm>
            <a:off x="479533" y="2390976"/>
            <a:ext cx="2293962" cy="402952"/>
          </a:xfrm>
          <a:prstGeom prst="rect">
            <a:avLst/>
          </a:prstGeom>
          <a:noFill/>
          <a:ln/>
        </p:spPr>
        <p:txBody>
          <a:bodyPr wrap="none" lIns="0" tIns="0" rIns="0" bIns="0" rtlCol="0" anchor="t"/>
          <a:lstStyle/>
          <a:p>
            <a:pPr marL="0" indent="0" algn="ctr">
              <a:lnSpc>
                <a:spcPct val="83000"/>
              </a:lnSpc>
              <a:buNone/>
            </a:pPr>
            <a:r>
              <a:rPr lang="en-US" sz="3150" b="1" dirty="0">
                <a:solidFill>
                  <a:srgbClr val="272525"/>
                </a:solidFill>
                <a:latin typeface="Inter Bold" pitchFamily="34" charset="0"/>
                <a:ea typeface="Inter Bold" pitchFamily="34" charset="-122"/>
                <a:cs typeface="Inter Bold" pitchFamily="34" charset="-120"/>
              </a:rPr>
              <a:t>100+</a:t>
            </a:r>
            <a:endParaRPr lang="en-US" sz="3150" dirty="0"/>
          </a:p>
        </p:txBody>
      </p:sp>
      <p:sp>
        <p:nvSpPr>
          <p:cNvPr id="6" name="Text 3"/>
          <p:cNvSpPr/>
          <p:nvPr/>
        </p:nvSpPr>
        <p:spPr>
          <a:xfrm>
            <a:off x="782552" y="2844870"/>
            <a:ext cx="1615753" cy="190723"/>
          </a:xfrm>
          <a:prstGeom prst="rect">
            <a:avLst/>
          </a:prstGeom>
          <a:noFill/>
          <a:ln/>
        </p:spPr>
        <p:txBody>
          <a:bodyPr wrap="none" lIns="0" tIns="0" rIns="0" bIns="0" rtlCol="0" anchor="t"/>
          <a:lstStyle/>
          <a:p>
            <a:pPr marL="0" indent="0" algn="ctr">
              <a:lnSpc>
                <a:spcPct val="104000"/>
              </a:lnSpc>
              <a:buNone/>
            </a:pPr>
            <a:r>
              <a:rPr lang="en-US" sz="1200" b="1" dirty="0">
                <a:solidFill>
                  <a:srgbClr val="272525"/>
                </a:solidFill>
                <a:latin typeface="Inter Bold" pitchFamily="34" charset="0"/>
                <a:ea typeface="Inter Bold" pitchFamily="34" charset="-122"/>
                <a:cs typeface="Inter Bold" pitchFamily="34" charset="-120"/>
              </a:rPr>
              <a:t>Projekte të Realizuara</a:t>
            </a:r>
            <a:endParaRPr lang="en-US" sz="1200" dirty="0"/>
          </a:p>
        </p:txBody>
      </p:sp>
      <p:sp>
        <p:nvSpPr>
          <p:cNvPr id="7" name="Text 4"/>
          <p:cNvSpPr/>
          <p:nvPr/>
        </p:nvSpPr>
        <p:spPr>
          <a:xfrm>
            <a:off x="446187" y="3137478"/>
            <a:ext cx="2293962" cy="581546"/>
          </a:xfrm>
          <a:prstGeom prst="rect">
            <a:avLst/>
          </a:prstGeom>
          <a:noFill/>
          <a:ln/>
        </p:spPr>
        <p:txBody>
          <a:bodyPr wrap="square" lIns="0" tIns="0" rIns="0" bIns="0" rtlCol="0" anchor="t">
            <a:normAutofit/>
          </a:bodyPr>
          <a:lstStyle/>
          <a:p>
            <a:pPr marL="0" indent="0" algn="ctr">
              <a:lnSpc>
                <a:spcPct val="132000"/>
              </a:lnSpc>
              <a:buNone/>
            </a:pPr>
            <a:r>
              <a:rPr lang="en-US" sz="950" dirty="0">
                <a:solidFill>
                  <a:srgbClr val="272525"/>
                </a:solidFill>
                <a:latin typeface="Inter" pitchFamily="34" charset="0"/>
                <a:ea typeface="Inter" pitchFamily="34" charset="-122"/>
                <a:cs typeface="Inter" pitchFamily="34" charset="-120"/>
              </a:rPr>
              <a:t>Portofol i fuqishëm projektesh të implementuara me sukses në të gjithë Kosovën</a:t>
            </a:r>
            <a:endParaRPr lang="en-US" sz="950" dirty="0"/>
          </a:p>
        </p:txBody>
      </p:sp>
      <p:sp>
        <p:nvSpPr>
          <p:cNvPr id="8" name="Text 5"/>
          <p:cNvSpPr/>
          <p:nvPr/>
        </p:nvSpPr>
        <p:spPr>
          <a:xfrm>
            <a:off x="2931617" y="2383877"/>
            <a:ext cx="2294037" cy="402952"/>
          </a:xfrm>
          <a:prstGeom prst="rect">
            <a:avLst/>
          </a:prstGeom>
          <a:noFill/>
          <a:ln/>
        </p:spPr>
        <p:txBody>
          <a:bodyPr wrap="none" lIns="0" tIns="0" rIns="0" bIns="0" rtlCol="0" anchor="t"/>
          <a:lstStyle/>
          <a:p>
            <a:pPr marL="0" indent="0" algn="ctr">
              <a:lnSpc>
                <a:spcPct val="83000"/>
              </a:lnSpc>
              <a:buNone/>
            </a:pPr>
            <a:r>
              <a:rPr lang="en-US" sz="3150" b="1" dirty="0">
                <a:solidFill>
                  <a:srgbClr val="272525"/>
                </a:solidFill>
                <a:latin typeface="Inter Bold" pitchFamily="34" charset="0"/>
                <a:ea typeface="Inter Bold" pitchFamily="34" charset="-122"/>
                <a:cs typeface="Inter Bold" pitchFamily="34" charset="-120"/>
              </a:rPr>
              <a:t>10+</a:t>
            </a:r>
            <a:endParaRPr lang="en-US" sz="3150" dirty="0"/>
          </a:p>
        </p:txBody>
      </p:sp>
      <p:sp>
        <p:nvSpPr>
          <p:cNvPr id="9" name="Text 6"/>
          <p:cNvSpPr/>
          <p:nvPr/>
        </p:nvSpPr>
        <p:spPr>
          <a:xfrm>
            <a:off x="3316448" y="2834023"/>
            <a:ext cx="1526307" cy="190723"/>
          </a:xfrm>
          <a:prstGeom prst="rect">
            <a:avLst/>
          </a:prstGeom>
          <a:noFill/>
          <a:ln/>
        </p:spPr>
        <p:txBody>
          <a:bodyPr wrap="none" lIns="0" tIns="0" rIns="0" bIns="0" rtlCol="0" anchor="t"/>
          <a:lstStyle/>
          <a:p>
            <a:pPr marL="0" indent="0" algn="ctr">
              <a:lnSpc>
                <a:spcPct val="104000"/>
              </a:lnSpc>
              <a:buNone/>
            </a:pPr>
            <a:r>
              <a:rPr lang="en-US" sz="1200" b="1" dirty="0">
                <a:solidFill>
                  <a:srgbClr val="272525"/>
                </a:solidFill>
                <a:latin typeface="Inter Bold" pitchFamily="34" charset="0"/>
                <a:ea typeface="Inter Bold" pitchFamily="34" charset="-122"/>
                <a:cs typeface="Inter Bold" pitchFamily="34" charset="-120"/>
              </a:rPr>
              <a:t>Vite Eksperiencë</a:t>
            </a:r>
            <a:endParaRPr lang="en-US" sz="1200" dirty="0"/>
          </a:p>
        </p:txBody>
      </p:sp>
      <p:sp>
        <p:nvSpPr>
          <p:cNvPr id="10" name="Text 7"/>
          <p:cNvSpPr/>
          <p:nvPr/>
        </p:nvSpPr>
        <p:spPr>
          <a:xfrm>
            <a:off x="2984822" y="3145653"/>
            <a:ext cx="2294037" cy="387697"/>
          </a:xfrm>
          <a:prstGeom prst="rect">
            <a:avLst/>
          </a:prstGeom>
          <a:noFill/>
          <a:ln/>
        </p:spPr>
        <p:txBody>
          <a:bodyPr wrap="square" lIns="0" tIns="0" rIns="0" bIns="0" rtlCol="0" anchor="t">
            <a:normAutofit/>
          </a:bodyPr>
          <a:lstStyle/>
          <a:p>
            <a:pPr marL="0" indent="0" algn="ctr">
              <a:lnSpc>
                <a:spcPct val="132000"/>
              </a:lnSpc>
              <a:buNone/>
            </a:pPr>
            <a:r>
              <a:rPr lang="en-US" sz="950" dirty="0">
                <a:solidFill>
                  <a:srgbClr val="272525"/>
                </a:solidFill>
                <a:latin typeface="Inter" pitchFamily="34" charset="0"/>
                <a:ea typeface="Inter" pitchFamily="34" charset="-122"/>
                <a:cs typeface="Inter" pitchFamily="34" charset="-120"/>
              </a:rPr>
              <a:t>Ekip profesionistësh me mbi një dekadë ekspertizë në sektorin e energjisë</a:t>
            </a:r>
            <a:endParaRPr lang="en-US" sz="950" dirty="0"/>
          </a:p>
        </p:txBody>
      </p:sp>
      <p:sp>
        <p:nvSpPr>
          <p:cNvPr id="11" name="Text 8"/>
          <p:cNvSpPr/>
          <p:nvPr/>
        </p:nvSpPr>
        <p:spPr>
          <a:xfrm>
            <a:off x="1710482" y="3878950"/>
            <a:ext cx="2293962" cy="402952"/>
          </a:xfrm>
          <a:prstGeom prst="rect">
            <a:avLst/>
          </a:prstGeom>
          <a:noFill/>
          <a:ln/>
        </p:spPr>
        <p:txBody>
          <a:bodyPr wrap="none" lIns="0" tIns="0" rIns="0" bIns="0" rtlCol="0" anchor="t"/>
          <a:lstStyle/>
          <a:p>
            <a:pPr marL="0" indent="0" algn="ctr">
              <a:lnSpc>
                <a:spcPct val="83000"/>
              </a:lnSpc>
              <a:buNone/>
            </a:pPr>
            <a:r>
              <a:rPr lang="en-US" sz="3150" b="1" dirty="0">
                <a:solidFill>
                  <a:srgbClr val="272525"/>
                </a:solidFill>
                <a:latin typeface="Inter Bold" pitchFamily="34" charset="0"/>
                <a:ea typeface="Inter Bold" pitchFamily="34" charset="-122"/>
                <a:cs typeface="Inter Bold" pitchFamily="34" charset="-120"/>
              </a:rPr>
              <a:t>3</a:t>
            </a:r>
            <a:endParaRPr lang="en-US" sz="3150" dirty="0"/>
          </a:p>
        </p:txBody>
      </p:sp>
      <p:sp>
        <p:nvSpPr>
          <p:cNvPr id="12" name="Text 9"/>
          <p:cNvSpPr/>
          <p:nvPr/>
        </p:nvSpPr>
        <p:spPr>
          <a:xfrm>
            <a:off x="2007877" y="4233937"/>
            <a:ext cx="1699171" cy="190723"/>
          </a:xfrm>
          <a:prstGeom prst="rect">
            <a:avLst/>
          </a:prstGeom>
          <a:noFill/>
          <a:ln/>
        </p:spPr>
        <p:txBody>
          <a:bodyPr wrap="none" lIns="0" tIns="0" rIns="0" bIns="0" rtlCol="0" anchor="t"/>
          <a:lstStyle/>
          <a:p>
            <a:pPr marL="0" indent="0" algn="ctr">
              <a:lnSpc>
                <a:spcPct val="104000"/>
              </a:lnSpc>
              <a:buNone/>
            </a:pPr>
            <a:r>
              <a:rPr lang="en-US" sz="1200" b="1" dirty="0">
                <a:solidFill>
                  <a:srgbClr val="272525"/>
                </a:solidFill>
                <a:latin typeface="Inter Bold" pitchFamily="34" charset="0"/>
                <a:ea typeface="Inter Bold" pitchFamily="34" charset="-122"/>
                <a:cs typeface="Inter Bold" pitchFamily="34" charset="-120"/>
              </a:rPr>
              <a:t>Segmente të Shërbimit</a:t>
            </a:r>
            <a:endParaRPr lang="en-US" sz="1200" dirty="0"/>
          </a:p>
        </p:txBody>
      </p:sp>
      <p:sp>
        <p:nvSpPr>
          <p:cNvPr id="13" name="Text 10"/>
          <p:cNvSpPr/>
          <p:nvPr/>
        </p:nvSpPr>
        <p:spPr>
          <a:xfrm>
            <a:off x="1710482" y="4475751"/>
            <a:ext cx="2293962" cy="387697"/>
          </a:xfrm>
          <a:prstGeom prst="rect">
            <a:avLst/>
          </a:prstGeom>
          <a:noFill/>
          <a:ln/>
        </p:spPr>
        <p:txBody>
          <a:bodyPr wrap="square" lIns="0" tIns="0" rIns="0" bIns="0" rtlCol="0" anchor="t">
            <a:normAutofit/>
          </a:bodyPr>
          <a:lstStyle/>
          <a:p>
            <a:pPr marL="0" indent="0" algn="ctr">
              <a:lnSpc>
                <a:spcPct val="132000"/>
              </a:lnSpc>
              <a:buNone/>
            </a:pPr>
            <a:r>
              <a:rPr lang="en-US" sz="950" dirty="0">
                <a:solidFill>
                  <a:srgbClr val="272525"/>
                </a:solidFill>
                <a:latin typeface="Inter" pitchFamily="34" charset="0"/>
                <a:ea typeface="Inter" pitchFamily="34" charset="-122"/>
                <a:cs typeface="Inter" pitchFamily="34" charset="-120"/>
              </a:rPr>
              <a:t>Zgjidhje të dizajnuara për klientë rezidencialë, komercialë dhe industrialë</a:t>
            </a:r>
            <a:endParaRPr lang="en-US" sz="950" dirty="0"/>
          </a:p>
        </p:txBody>
      </p:sp>
      <p:pic>
        <p:nvPicPr>
          <p:cNvPr id="14" name="Picture 13">
            <a:extLst>
              <a:ext uri="{FF2B5EF4-FFF2-40B4-BE49-F238E27FC236}">
                <a16:creationId xmlns:a16="http://schemas.microsoft.com/office/drawing/2014/main" id="{7511F69B-0AE3-BC81-D5FB-3366639BEFDF}"/>
              </a:ext>
            </a:extLst>
          </p:cNvPr>
          <p:cNvPicPr>
            <a:picLocks noChangeAspect="1"/>
          </p:cNvPicPr>
          <p:nvPr/>
        </p:nvPicPr>
        <p:blipFill rotWithShape="1">
          <a:blip r:embed="rId4">
            <a:extLst>
              <a:ext uri="{28A0092B-C50C-407E-A947-70E740481C1C}">
                <a14:useLocalDpi xmlns:a14="http://schemas.microsoft.com/office/drawing/2010/main" val="0"/>
              </a:ext>
            </a:extLst>
          </a:blip>
          <a:srcRect l="15533" t="36203" r="13908" b="37260"/>
          <a:stretch>
            <a:fillRect/>
          </a:stretch>
        </p:blipFill>
        <p:spPr bwMode="auto">
          <a:xfrm>
            <a:off x="2182434" y="111858"/>
            <a:ext cx="1822010" cy="582371"/>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34132" y="348258"/>
            <a:ext cx="4761979" cy="339179"/>
          </a:xfrm>
          <a:prstGeom prst="rect">
            <a:avLst/>
          </a:prstGeom>
          <a:noFill/>
          <a:ln/>
        </p:spPr>
        <p:txBody>
          <a:bodyPr wrap="none" lIns="0" tIns="0" rIns="0" bIns="0" rtlCol="0" anchor="t"/>
          <a:lstStyle/>
          <a:p>
            <a:pPr marL="0" indent="0" algn="l">
              <a:lnSpc>
                <a:spcPct val="104000"/>
              </a:lnSpc>
              <a:buNone/>
            </a:pPr>
            <a:r>
              <a:rPr lang="en-US" sz="2100" b="1" dirty="0">
                <a:solidFill>
                  <a:srgbClr val="000000"/>
                </a:solidFill>
                <a:latin typeface="Inter Bold" pitchFamily="34" charset="0"/>
                <a:ea typeface="Inter Bold" pitchFamily="34" charset="-122"/>
                <a:cs typeface="Inter Bold" pitchFamily="34" charset="-120"/>
              </a:rPr>
              <a:t>Kush Jemi Ne dhe </a:t>
            </a:r>
            <a:r>
              <a:rPr lang="en-US" sz="2100" b="1" dirty="0" err="1">
                <a:solidFill>
                  <a:srgbClr val="000000"/>
                </a:solidFill>
                <a:latin typeface="Inter Bold" pitchFamily="34" charset="0"/>
                <a:ea typeface="Inter Bold" pitchFamily="34" charset="-122"/>
                <a:cs typeface="Inter Bold" pitchFamily="34" charset="-120"/>
              </a:rPr>
              <a:t>Çfarë</a:t>
            </a:r>
            <a:r>
              <a:rPr lang="en-US" sz="2100" b="1" dirty="0">
                <a:solidFill>
                  <a:srgbClr val="000000"/>
                </a:solidFill>
                <a:latin typeface="Inter Bold" pitchFamily="34" charset="0"/>
                <a:ea typeface="Inter Bold" pitchFamily="34" charset="-122"/>
                <a:cs typeface="Inter Bold" pitchFamily="34" charset="-120"/>
              </a:rPr>
              <a:t> </a:t>
            </a:r>
            <a:r>
              <a:rPr lang="en-US" sz="2100" b="1" dirty="0" err="1">
                <a:solidFill>
                  <a:srgbClr val="000000"/>
                </a:solidFill>
                <a:latin typeface="Inter Bold" pitchFamily="34" charset="0"/>
                <a:ea typeface="Inter Bold" pitchFamily="34" charset="-122"/>
                <a:cs typeface="Inter Bold" pitchFamily="34" charset="-120"/>
              </a:rPr>
              <a:t>Ofrojmë</a:t>
            </a:r>
            <a:endParaRPr lang="en-US" sz="2100" dirty="0"/>
          </a:p>
        </p:txBody>
      </p:sp>
      <p:sp>
        <p:nvSpPr>
          <p:cNvPr id="3" name="Text 1"/>
          <p:cNvSpPr/>
          <p:nvPr/>
        </p:nvSpPr>
        <p:spPr>
          <a:xfrm>
            <a:off x="434132" y="877342"/>
            <a:ext cx="8275737"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Solar2 Group L.L.C është e angazhuar për të </a:t>
            </a:r>
            <a:r>
              <a:rPr lang="en-US" sz="850" dirty="0" err="1">
                <a:solidFill>
                  <a:srgbClr val="272525"/>
                </a:solidFill>
                <a:latin typeface="Inter" pitchFamily="34" charset="0"/>
                <a:ea typeface="Inter" pitchFamily="34" charset="-122"/>
                <a:cs typeface="Inter" pitchFamily="34" charset="-120"/>
              </a:rPr>
              <a:t>ofruar</a:t>
            </a:r>
            <a:r>
              <a:rPr lang="en-US" sz="850" dirty="0">
                <a:solidFill>
                  <a:srgbClr val="272525"/>
                </a:solidFill>
                <a:latin typeface="Inter" pitchFamily="34" charset="0"/>
                <a:ea typeface="Inter" pitchFamily="34" charset="-122"/>
                <a:cs typeface="Inter" pitchFamily="34" charset="-120"/>
              </a:rPr>
              <a:t> </a:t>
            </a:r>
            <a:r>
              <a:rPr lang="en-US" sz="850" dirty="0" err="1">
                <a:solidFill>
                  <a:srgbClr val="272525"/>
                </a:solidFill>
                <a:latin typeface="Inter" pitchFamily="34" charset="0"/>
                <a:ea typeface="Inter" pitchFamily="34" charset="-122"/>
                <a:cs typeface="Inter" pitchFamily="34" charset="-120"/>
              </a:rPr>
              <a:t>sisteme</a:t>
            </a:r>
            <a:r>
              <a:rPr lang="en-US" sz="850" dirty="0">
                <a:solidFill>
                  <a:srgbClr val="272525"/>
                </a:solidFill>
                <a:latin typeface="Inter" pitchFamily="34" charset="0"/>
                <a:ea typeface="Inter" pitchFamily="34" charset="-122"/>
                <a:cs typeface="Inter" pitchFamily="34" charset="-120"/>
              </a:rPr>
              <a:t> </a:t>
            </a:r>
            <a:r>
              <a:rPr lang="en-US" sz="850" dirty="0" err="1">
                <a:solidFill>
                  <a:srgbClr val="272525"/>
                </a:solidFill>
                <a:latin typeface="Inter" pitchFamily="34" charset="0"/>
                <a:ea typeface="Inter" pitchFamily="34" charset="-122"/>
                <a:cs typeface="Inter" pitchFamily="34" charset="-120"/>
              </a:rPr>
              <a:t>solare</a:t>
            </a:r>
            <a:r>
              <a:rPr lang="en-US" sz="850" dirty="0">
                <a:solidFill>
                  <a:srgbClr val="272525"/>
                </a:solidFill>
                <a:latin typeface="Inter" pitchFamily="34" charset="0"/>
                <a:ea typeface="Inter" pitchFamily="34" charset="-122"/>
                <a:cs typeface="Inter" pitchFamily="34" charset="-120"/>
              </a:rPr>
              <a:t> fotovoltaike me performancë të lartë, duke kombinuar teknologjinë më të avancuar me standardet më të larta inxhinierike. Qëllimi ynë është të sigurojmë pavarësi energjetike dhe kthim të qëndrueshëm të investimit për çdo klient.</a:t>
            </a:r>
            <a:endParaRPr lang="en-US" sz="850" dirty="0"/>
          </a:p>
        </p:txBody>
      </p:sp>
      <p:pic>
        <p:nvPicPr>
          <p:cNvPr id="4" name="Image 0" descr="preencoded.png"/>
          <p:cNvPicPr>
            <a:picLocks noChangeAspect="1"/>
          </p:cNvPicPr>
          <p:nvPr/>
        </p:nvPicPr>
        <p:blipFill>
          <a:blip r:embed="rId3"/>
          <a:stretch>
            <a:fillRect/>
          </a:stretch>
        </p:blipFill>
        <p:spPr>
          <a:xfrm>
            <a:off x="434132" y="1309762"/>
            <a:ext cx="1554063" cy="960462"/>
          </a:xfrm>
          <a:prstGeom prst="rect">
            <a:avLst/>
          </a:prstGeom>
        </p:spPr>
      </p:pic>
      <p:sp>
        <p:nvSpPr>
          <p:cNvPr id="5" name="Text 2"/>
          <p:cNvSpPr/>
          <p:nvPr/>
        </p:nvSpPr>
        <p:spPr>
          <a:xfrm>
            <a:off x="434132" y="2388915"/>
            <a:ext cx="1382464" cy="169515"/>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Dizajn dhe Planifikim</a:t>
            </a:r>
            <a:endParaRPr lang="en-US" sz="1050" dirty="0"/>
          </a:p>
        </p:txBody>
      </p:sp>
      <p:sp>
        <p:nvSpPr>
          <p:cNvPr id="6" name="Text 3"/>
          <p:cNvSpPr/>
          <p:nvPr/>
        </p:nvSpPr>
        <p:spPr>
          <a:xfrm>
            <a:off x="434132" y="2615357"/>
            <a:ext cx="2679427" cy="976908"/>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Ekipi ynë i inxhinierëve me eksperiencë harton zgjidhje të personalizuara për çdo projekt, duke marrë parasysh nevojat specifike të klientit, sipërfaqen e disponueshme dhe objektivat e konsumit energjetik. Çdo sistem dizajnohet për efikasitet maksimal dhe jetëgjatësi optimale.</a:t>
            </a:r>
            <a:endParaRPr lang="en-US" sz="850" dirty="0"/>
          </a:p>
        </p:txBody>
      </p:sp>
      <p:pic>
        <p:nvPicPr>
          <p:cNvPr id="7" name="Image 1" descr="preencoded.png"/>
          <p:cNvPicPr>
            <a:picLocks noChangeAspect="1"/>
          </p:cNvPicPr>
          <p:nvPr/>
        </p:nvPicPr>
        <p:blipFill>
          <a:blip r:embed="rId4"/>
          <a:stretch>
            <a:fillRect/>
          </a:stretch>
        </p:blipFill>
        <p:spPr>
          <a:xfrm>
            <a:off x="3232249" y="1309762"/>
            <a:ext cx="1554063" cy="960462"/>
          </a:xfrm>
          <a:prstGeom prst="rect">
            <a:avLst/>
          </a:prstGeom>
        </p:spPr>
      </p:pic>
      <p:sp>
        <p:nvSpPr>
          <p:cNvPr id="8" name="Text 4"/>
          <p:cNvSpPr/>
          <p:nvPr/>
        </p:nvSpPr>
        <p:spPr>
          <a:xfrm>
            <a:off x="3232249" y="2388915"/>
            <a:ext cx="1356717" cy="169515"/>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Instalim Profesional</a:t>
            </a:r>
            <a:endParaRPr lang="en-US" sz="1050" dirty="0"/>
          </a:p>
        </p:txBody>
      </p:sp>
      <p:sp>
        <p:nvSpPr>
          <p:cNvPr id="9" name="Text 5"/>
          <p:cNvSpPr/>
          <p:nvPr/>
        </p:nvSpPr>
        <p:spPr>
          <a:xfrm>
            <a:off x="3232249" y="2615357"/>
            <a:ext cx="2679427" cy="814090"/>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Instalimi kryhet nga teknikë të certifikuar dhe të kualifikuar, duke respektuar standardet ndërkombëtare të sigurisë dhe cilësisë. Çdo fazë e instalimit monitorohet rreptësisht për të garantuar funksionimin e sigurt dhe eficient të sistemit.</a:t>
            </a:r>
            <a:endParaRPr lang="en-US" sz="850" dirty="0"/>
          </a:p>
        </p:txBody>
      </p:sp>
      <p:pic>
        <p:nvPicPr>
          <p:cNvPr id="10" name="Image 2" descr="preencoded.png"/>
          <p:cNvPicPr>
            <a:picLocks noChangeAspect="1"/>
          </p:cNvPicPr>
          <p:nvPr/>
        </p:nvPicPr>
        <p:blipFill>
          <a:blip r:embed="rId5"/>
          <a:stretch>
            <a:fillRect/>
          </a:stretch>
        </p:blipFill>
        <p:spPr>
          <a:xfrm>
            <a:off x="6030367" y="1309762"/>
            <a:ext cx="1554063" cy="960462"/>
          </a:xfrm>
          <a:prstGeom prst="rect">
            <a:avLst/>
          </a:prstGeom>
        </p:spPr>
      </p:pic>
      <p:sp>
        <p:nvSpPr>
          <p:cNvPr id="11" name="Text 6"/>
          <p:cNvSpPr/>
          <p:nvPr/>
        </p:nvSpPr>
        <p:spPr>
          <a:xfrm>
            <a:off x="6030367" y="2388915"/>
            <a:ext cx="1739950" cy="169515"/>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Optimizim dhe Mbështetje</a:t>
            </a:r>
            <a:endParaRPr lang="en-US" sz="1050" dirty="0"/>
          </a:p>
        </p:txBody>
      </p:sp>
      <p:sp>
        <p:nvSpPr>
          <p:cNvPr id="12" name="Text 7"/>
          <p:cNvSpPr/>
          <p:nvPr/>
        </p:nvSpPr>
        <p:spPr>
          <a:xfrm>
            <a:off x="6030367" y="2615357"/>
            <a:ext cx="2679502" cy="814090"/>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Pas instalimit, ofrojmë shërbime të vazhdueshme të optimizimit dhe monitorimit për të siguruar që sistemi juaj funksionon gjithmonë me kapacitetin maksimal. Ekipi ynë i mbështetjes është gjithmonë i disponueshëm për çdo nevojë teknike.</a:t>
            </a:r>
            <a:endParaRPr lang="en-US" sz="850" dirty="0"/>
          </a:p>
        </p:txBody>
      </p:sp>
      <p:sp>
        <p:nvSpPr>
          <p:cNvPr id="13" name="Shape 8"/>
          <p:cNvSpPr/>
          <p:nvPr/>
        </p:nvSpPr>
        <p:spPr>
          <a:xfrm>
            <a:off x="355997" y="3699049"/>
            <a:ext cx="4161755" cy="1096119"/>
          </a:xfrm>
          <a:prstGeom prst="roundRect">
            <a:avLst>
              <a:gd name="adj" fmla="val 7130"/>
            </a:avLst>
          </a:prstGeom>
          <a:solidFill>
            <a:srgbClr val="4950BC"/>
          </a:solidFill>
          <a:ln/>
        </p:spPr>
        <p:txBody>
          <a:bodyPr/>
          <a:lstStyle/>
          <a:p>
            <a:endParaRPr lang="en-US"/>
          </a:p>
        </p:txBody>
      </p:sp>
      <p:sp>
        <p:nvSpPr>
          <p:cNvPr id="14" name="Text 9"/>
          <p:cNvSpPr/>
          <p:nvPr/>
        </p:nvSpPr>
        <p:spPr>
          <a:xfrm>
            <a:off x="464493" y="3794001"/>
            <a:ext cx="1922562" cy="169515"/>
          </a:xfrm>
          <a:prstGeom prst="rect">
            <a:avLst/>
          </a:prstGeom>
          <a:noFill/>
          <a:ln/>
        </p:spPr>
        <p:txBody>
          <a:bodyPr wrap="none" lIns="0" tIns="0" rIns="0" bIns="0" rtlCol="0" anchor="t"/>
          <a:lstStyle/>
          <a:p>
            <a:pPr marL="0" indent="0" algn="l">
              <a:lnSpc>
                <a:spcPct val="104000"/>
              </a:lnSpc>
              <a:buNone/>
            </a:pPr>
            <a:r>
              <a:rPr lang="en-US" sz="1050" b="1" dirty="0">
                <a:solidFill>
                  <a:srgbClr val="FFFFFF"/>
                </a:solidFill>
                <a:latin typeface="Inter Bold" pitchFamily="34" charset="0"/>
                <a:ea typeface="Inter Bold" pitchFamily="34" charset="-122"/>
                <a:cs typeface="Inter Bold" pitchFamily="34" charset="-120"/>
              </a:rPr>
              <a:t>Teknologji e Avancuar</a:t>
            </a:r>
            <a:endParaRPr lang="en-US" sz="1050" dirty="0"/>
          </a:p>
        </p:txBody>
      </p:sp>
      <p:sp>
        <p:nvSpPr>
          <p:cNvPr id="15" name="Text 10"/>
          <p:cNvSpPr/>
          <p:nvPr/>
        </p:nvSpPr>
        <p:spPr>
          <a:xfrm>
            <a:off x="464493" y="4058469"/>
            <a:ext cx="3944764" cy="488454"/>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FFFFFF"/>
                </a:solidFill>
                <a:latin typeface="Inter" pitchFamily="34" charset="0"/>
                <a:ea typeface="Inter" pitchFamily="34" charset="-122"/>
                <a:cs typeface="Inter" pitchFamily="34" charset="-120"/>
              </a:rPr>
              <a:t>Utilizojmë vetëm teknologjitë dhe pajisjet më të fundit dhe më të besueshme në treg, duke garantuar efikasitet të lartë dhe siguri operacionale të plotë për sistemet tona fotovoltaike.</a:t>
            </a:r>
            <a:endParaRPr lang="en-US" sz="850" dirty="0"/>
          </a:p>
        </p:txBody>
      </p:sp>
      <p:sp>
        <p:nvSpPr>
          <p:cNvPr id="16" name="Text 11"/>
          <p:cNvSpPr/>
          <p:nvPr/>
        </p:nvSpPr>
        <p:spPr>
          <a:xfrm>
            <a:off x="4709145" y="3794001"/>
            <a:ext cx="2482528" cy="169515"/>
          </a:xfrm>
          <a:prstGeom prst="rect">
            <a:avLst/>
          </a:prstGeom>
          <a:noFill/>
          <a:ln/>
        </p:spPr>
        <p:txBody>
          <a:bodyPr wrap="none" lIns="0" tIns="0" rIns="0" bIns="0" rtlCol="0" anchor="t"/>
          <a:lstStyle/>
          <a:p>
            <a:pPr marL="0" indent="0" algn="l">
              <a:lnSpc>
                <a:spcPct val="104000"/>
              </a:lnSpc>
              <a:buNone/>
            </a:pPr>
            <a:r>
              <a:rPr lang="en-US" sz="1050" b="1" dirty="0">
                <a:solidFill>
                  <a:srgbClr val="000000"/>
                </a:solidFill>
                <a:latin typeface="Inter Bold" pitchFamily="34" charset="0"/>
                <a:ea typeface="Inter Bold" pitchFamily="34" charset="-122"/>
                <a:cs typeface="Inter Bold" pitchFamily="34" charset="-120"/>
              </a:rPr>
              <a:t>Standarde të Larta Inxhinierike</a:t>
            </a:r>
            <a:endParaRPr lang="en-US" sz="1050" dirty="0"/>
          </a:p>
        </p:txBody>
      </p:sp>
      <p:sp>
        <p:nvSpPr>
          <p:cNvPr id="17" name="Text 12"/>
          <p:cNvSpPr/>
          <p:nvPr/>
        </p:nvSpPr>
        <p:spPr>
          <a:xfrm>
            <a:off x="4709145" y="4058469"/>
            <a:ext cx="4005486" cy="651272"/>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Solar2 Group L.L.C vazhdon të vendosë standarde të reja në tregun lokal duke ofruar zgjidhje moderne dhe të besueshme që plotësojnë kërkesat më të larta të industrisë energjetike ndërkombëtare. Çdo projekt është dëshmi e angazhimit tonë ndaj cilësisë dhe profesionalizmit.</a:t>
            </a:r>
            <a:endParaRPr lang="en-US" sz="850" dirty="0"/>
          </a:p>
        </p:txBody>
      </p:sp>
      <p:pic>
        <p:nvPicPr>
          <p:cNvPr id="18" name="Picture 17">
            <a:extLst>
              <a:ext uri="{FF2B5EF4-FFF2-40B4-BE49-F238E27FC236}">
                <a16:creationId xmlns:a16="http://schemas.microsoft.com/office/drawing/2014/main" id="{329CC1ED-D9A3-8707-8942-5AAD5567109D}"/>
              </a:ext>
            </a:extLst>
          </p:cNvPr>
          <p:cNvPicPr>
            <a:picLocks noChangeAspect="1"/>
          </p:cNvPicPr>
          <p:nvPr/>
        </p:nvPicPr>
        <p:blipFill rotWithShape="1">
          <a:blip r:embed="rId6">
            <a:extLst>
              <a:ext uri="{28A0092B-C50C-407E-A947-70E740481C1C}">
                <a14:useLocalDpi xmlns:a14="http://schemas.microsoft.com/office/drawing/2010/main" val="0"/>
              </a:ext>
            </a:extLst>
          </a:blip>
          <a:srcRect l="15533" t="36203" r="13908" b="37260"/>
          <a:stretch>
            <a:fillRect/>
          </a:stretch>
        </p:blipFill>
        <p:spPr bwMode="auto">
          <a:xfrm>
            <a:off x="8201025" y="4841826"/>
            <a:ext cx="830907" cy="265584"/>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34132" y="316781"/>
            <a:ext cx="4367436" cy="339179"/>
          </a:xfrm>
          <a:prstGeom prst="rect">
            <a:avLst/>
          </a:prstGeom>
          <a:noFill/>
          <a:ln/>
        </p:spPr>
        <p:txBody>
          <a:bodyPr wrap="none" lIns="0" tIns="0" rIns="0" bIns="0" rtlCol="0" anchor="t"/>
          <a:lstStyle/>
          <a:p>
            <a:pPr marL="0" indent="0" algn="l">
              <a:lnSpc>
                <a:spcPct val="104000"/>
              </a:lnSpc>
              <a:buNone/>
            </a:pPr>
            <a:r>
              <a:rPr lang="en-US" sz="2100" b="1" dirty="0">
                <a:solidFill>
                  <a:srgbClr val="000000"/>
                </a:solidFill>
                <a:latin typeface="Inter Bold" pitchFamily="34" charset="0"/>
                <a:ea typeface="Inter Bold" pitchFamily="34" charset="-122"/>
                <a:cs typeface="Inter Bold" pitchFamily="34" charset="-120"/>
              </a:rPr>
              <a:t>Pse të Zgjidhni Solar2 Group?</a:t>
            </a:r>
            <a:endParaRPr lang="en-US" sz="2100" dirty="0"/>
          </a:p>
        </p:txBody>
      </p:sp>
      <p:sp>
        <p:nvSpPr>
          <p:cNvPr id="3" name="Text 1"/>
          <p:cNvSpPr/>
          <p:nvPr/>
        </p:nvSpPr>
        <p:spPr>
          <a:xfrm>
            <a:off x="434132" y="845865"/>
            <a:ext cx="8275737"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Investimi në </a:t>
            </a:r>
            <a:r>
              <a:rPr lang="en-US" sz="850" dirty="0" err="1">
                <a:solidFill>
                  <a:srgbClr val="272525"/>
                </a:solidFill>
                <a:latin typeface="Inter" pitchFamily="34" charset="0"/>
                <a:ea typeface="Inter" pitchFamily="34" charset="-122"/>
                <a:cs typeface="Inter" pitchFamily="34" charset="-120"/>
              </a:rPr>
              <a:t>energji</a:t>
            </a:r>
            <a:r>
              <a:rPr lang="en-US" sz="850" dirty="0">
                <a:solidFill>
                  <a:srgbClr val="272525"/>
                </a:solidFill>
                <a:latin typeface="Inter" pitchFamily="34" charset="0"/>
                <a:ea typeface="Inter" pitchFamily="34" charset="-122"/>
                <a:cs typeface="Inter" pitchFamily="34" charset="-120"/>
              </a:rPr>
              <a:t> </a:t>
            </a:r>
            <a:r>
              <a:rPr lang="en-US" sz="850" dirty="0" err="1">
                <a:solidFill>
                  <a:srgbClr val="272525"/>
                </a:solidFill>
                <a:latin typeface="Inter" pitchFamily="34" charset="0"/>
                <a:ea typeface="Inter" pitchFamily="34" charset="-122"/>
                <a:cs typeface="Inter" pitchFamily="34" charset="-120"/>
              </a:rPr>
              <a:t>solare</a:t>
            </a:r>
            <a:r>
              <a:rPr lang="en-US" sz="850" dirty="0">
                <a:solidFill>
                  <a:srgbClr val="272525"/>
                </a:solidFill>
                <a:latin typeface="Inter" pitchFamily="34" charset="0"/>
                <a:ea typeface="Inter" pitchFamily="34" charset="-122"/>
                <a:cs typeface="Inter" pitchFamily="34" charset="-120"/>
              </a:rPr>
              <a:t> me Solar2 Group L.L.C nënkupton zgjedhjen e një partneri të besuar, me reputacion të provuar dhe ekspertizë të thellë. Ja arsyet kryesore pse qindra klientë në Kosovë kanë besuar tek ne:</a:t>
            </a:r>
            <a:endParaRPr lang="en-US" sz="8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9844" y="1278285"/>
            <a:ext cx="4104680" cy="1123280"/>
          </a:xfrm>
          <a:prstGeom prst="rect">
            <a:avLst/>
          </a:prstGeom>
        </p:spPr>
      </p:pic>
      <p:sp>
        <p:nvSpPr>
          <p:cNvPr id="5" name="Text 2"/>
          <p:cNvSpPr/>
          <p:nvPr/>
        </p:nvSpPr>
        <p:spPr>
          <a:xfrm>
            <a:off x="599777" y="1401068"/>
            <a:ext cx="2182862" cy="169515"/>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Reduktim i Kostove Operacionale</a:t>
            </a:r>
            <a:endParaRPr lang="en-US" sz="1050" dirty="0"/>
          </a:p>
        </p:txBody>
      </p:sp>
      <p:sp>
        <p:nvSpPr>
          <p:cNvPr id="6" name="Text 3"/>
          <p:cNvSpPr/>
          <p:nvPr/>
        </p:nvSpPr>
        <p:spPr>
          <a:xfrm>
            <a:off x="599777" y="1627510"/>
            <a:ext cx="3801963" cy="651272"/>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Sistemet tona fotovoltaike dizajnohen për të ulur ndjeshëm faturat e energjisë elektrike. Klientët tanë kanë raportuar kursime të konsiderueshme menjëherë pas aktivizimit të sistemit, duke kompensuar investimin fillestar brenda një periudhe të shkurtër kohe.</a:t>
            </a:r>
            <a:endParaRPr lang="en-US" sz="8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05189" y="1278285"/>
            <a:ext cx="4104680" cy="1123280"/>
          </a:xfrm>
          <a:prstGeom prst="rect">
            <a:avLst/>
          </a:prstGeom>
        </p:spPr>
      </p:pic>
      <p:sp>
        <p:nvSpPr>
          <p:cNvPr id="8" name="Text 4"/>
          <p:cNvSpPr/>
          <p:nvPr/>
        </p:nvSpPr>
        <p:spPr>
          <a:xfrm>
            <a:off x="4785122" y="1401068"/>
            <a:ext cx="1356717" cy="169515"/>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Pavarësi Energjetike</a:t>
            </a:r>
            <a:endParaRPr lang="en-US" sz="1050" dirty="0"/>
          </a:p>
        </p:txBody>
      </p:sp>
      <p:sp>
        <p:nvSpPr>
          <p:cNvPr id="9" name="Text 5"/>
          <p:cNvSpPr/>
          <p:nvPr/>
        </p:nvSpPr>
        <p:spPr>
          <a:xfrm>
            <a:off x="4785122" y="1627510"/>
            <a:ext cx="3801963" cy="651272"/>
          </a:xfrm>
          <a:prstGeom prst="rect">
            <a:avLst/>
          </a:prstGeom>
          <a:noFill/>
          <a:ln/>
        </p:spPr>
        <p:txBody>
          <a:bodyPr wrap="square" lIns="0" tIns="0" rIns="0" bIns="0" rtlCol="0" anchor="t">
            <a:normAutofit/>
          </a:bodyPr>
          <a:lstStyle/>
          <a:p>
            <a:pPr>
              <a:lnSpc>
                <a:spcPct val="125000"/>
              </a:lnSpc>
            </a:pPr>
            <a:r>
              <a:rPr lang="en-US" sz="850" dirty="0">
                <a:solidFill>
                  <a:srgbClr val="272525"/>
                </a:solidFill>
                <a:latin typeface="Inter" pitchFamily="34" charset="0"/>
                <a:ea typeface="Inter" pitchFamily="34" charset="-122"/>
                <a:cs typeface="Inter" pitchFamily="34" charset="-120"/>
              </a:rPr>
              <a:t>Duke gjeneruar energjinë tuaj, reduktoni varësinë nga rrjeti publik dhe luhatjet e çmimeve të energjisë. Solar2 Group ofron zgjidhje të integruara që përfshijnë </a:t>
            </a:r>
            <a:r>
              <a:rPr lang="en-US" sz="850" dirty="0" err="1">
                <a:solidFill>
                  <a:srgbClr val="272525"/>
                </a:solidFill>
                <a:latin typeface="Inter" pitchFamily="34" charset="0"/>
                <a:ea typeface="Inter" pitchFamily="34" charset="-122"/>
                <a:cs typeface="Inter" pitchFamily="34" charset="-120"/>
              </a:rPr>
              <a:t>edhe</a:t>
            </a:r>
            <a:r>
              <a:rPr lang="en-US" sz="850" dirty="0">
                <a:solidFill>
                  <a:srgbClr val="272525"/>
                </a:solidFill>
                <a:latin typeface="Inter" pitchFamily="34" charset="0"/>
                <a:ea typeface="Inter" pitchFamily="34" charset="-122"/>
                <a:cs typeface="Inter" pitchFamily="34" charset="-120"/>
              </a:rPr>
              <a:t> </a:t>
            </a:r>
            <a:r>
              <a:rPr lang="en-US" sz="850" dirty="0" err="1">
                <a:solidFill>
                  <a:srgbClr val="272525"/>
                </a:solidFill>
                <a:latin typeface="Inter" pitchFamily="34" charset="0"/>
                <a:ea typeface="Inter" pitchFamily="34" charset="-122"/>
                <a:cs typeface="Inter" pitchFamily="34" charset="-120"/>
              </a:rPr>
              <a:t>të</a:t>
            </a:r>
            <a:r>
              <a:rPr lang="en-US" sz="850" dirty="0">
                <a:solidFill>
                  <a:srgbClr val="272525"/>
                </a:solidFill>
                <a:latin typeface="Inter" pitchFamily="34" charset="0"/>
                <a:ea typeface="Inter" pitchFamily="34" charset="-122"/>
                <a:cs typeface="Inter" pitchFamily="34" charset="-120"/>
              </a:rPr>
              <a:t> </a:t>
            </a:r>
            <a:r>
              <a:rPr lang="en-US" sz="850" dirty="0" err="1">
                <a:solidFill>
                  <a:srgbClr val="272525"/>
                </a:solidFill>
                <a:latin typeface="Inter" pitchFamily="34" charset="0"/>
                <a:ea typeface="Inter" pitchFamily="34" charset="-122"/>
                <a:cs typeface="Inter" pitchFamily="34" charset="-120"/>
              </a:rPr>
              <a:t>magazinimit</a:t>
            </a:r>
            <a:r>
              <a:rPr lang="en-US" sz="850" dirty="0">
                <a:solidFill>
                  <a:srgbClr val="272525"/>
                </a:solidFill>
                <a:latin typeface="Inter" pitchFamily="34" charset="0"/>
                <a:ea typeface="Inter" pitchFamily="34" charset="-122"/>
                <a:cs typeface="Inter" pitchFamily="34" charset="-120"/>
              </a:rPr>
              <a:t> </a:t>
            </a:r>
            <a:r>
              <a:rPr lang="en-US" sz="850" dirty="0" err="1">
                <a:solidFill>
                  <a:srgbClr val="272525"/>
                </a:solidFill>
                <a:latin typeface="Inter" pitchFamily="34" charset="0"/>
                <a:ea typeface="Inter" pitchFamily="34" charset="-122"/>
                <a:cs typeface="Inter" pitchFamily="34" charset="-120"/>
              </a:rPr>
              <a:t>të</a:t>
            </a:r>
            <a:r>
              <a:rPr lang="en-US" sz="850" dirty="0">
                <a:solidFill>
                  <a:srgbClr val="272525"/>
                </a:solidFill>
                <a:latin typeface="Inter" pitchFamily="34" charset="0"/>
                <a:ea typeface="Inter" pitchFamily="34" charset="-122"/>
                <a:cs typeface="Inter" pitchFamily="34" charset="-120"/>
              </a:rPr>
              <a:t> energjisë për një pavarësi ende më të madhe.</a:t>
            </a:r>
            <a:endParaRPr lang="en-US" sz="8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9844" y="2496517"/>
            <a:ext cx="4104680" cy="960462"/>
          </a:xfrm>
          <a:prstGeom prst="rect">
            <a:avLst/>
          </a:prstGeom>
        </p:spPr>
      </p:pic>
      <p:sp>
        <p:nvSpPr>
          <p:cNvPr id="11" name="Text 6"/>
          <p:cNvSpPr/>
          <p:nvPr/>
        </p:nvSpPr>
        <p:spPr>
          <a:xfrm>
            <a:off x="599777" y="2619301"/>
            <a:ext cx="2187773" cy="169515"/>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Kthim i Qëndrueshëm i Investimit</a:t>
            </a:r>
            <a:endParaRPr lang="en-US" sz="1050" dirty="0"/>
          </a:p>
        </p:txBody>
      </p:sp>
      <p:sp>
        <p:nvSpPr>
          <p:cNvPr id="12" name="Text 7"/>
          <p:cNvSpPr/>
          <p:nvPr/>
        </p:nvSpPr>
        <p:spPr>
          <a:xfrm>
            <a:off x="599777" y="2845743"/>
            <a:ext cx="3801963" cy="488454"/>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Çdo sistem i instaluar nga Solar2 Group është i dizajnuar me qëllim afatgjatë. Me jetëgjatësi mbi 25 vjet dhe garanci të plota, sistemi juaj fotovoltatik është një investim i sigurt dhe fitimprurës për të ardhmen.</a:t>
            </a:r>
            <a:endParaRPr lang="en-US" sz="85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05189" y="2496517"/>
            <a:ext cx="4104680" cy="960462"/>
          </a:xfrm>
          <a:prstGeom prst="rect">
            <a:avLst/>
          </a:prstGeom>
        </p:spPr>
      </p:pic>
      <p:sp>
        <p:nvSpPr>
          <p:cNvPr id="14" name="Text 8"/>
          <p:cNvSpPr/>
          <p:nvPr/>
        </p:nvSpPr>
        <p:spPr>
          <a:xfrm>
            <a:off x="4785122" y="2619301"/>
            <a:ext cx="2600102" cy="169515"/>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Reputacion dhe Besueshmëri e Provuar</a:t>
            </a:r>
            <a:endParaRPr lang="en-US" sz="1050" dirty="0"/>
          </a:p>
        </p:txBody>
      </p:sp>
      <p:sp>
        <p:nvSpPr>
          <p:cNvPr id="15" name="Text 9"/>
          <p:cNvSpPr/>
          <p:nvPr/>
        </p:nvSpPr>
        <p:spPr>
          <a:xfrm>
            <a:off x="4785122" y="2845743"/>
            <a:ext cx="3801963" cy="488454"/>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Me mbi 100 projekte të realizuara me sukses dhe një dekadë eksperiencë, Solar2 Group L.L.C është emri më i besuar në fushën e </a:t>
            </a:r>
            <a:r>
              <a:rPr lang="en-US" sz="850" dirty="0" err="1">
                <a:solidFill>
                  <a:srgbClr val="272525"/>
                </a:solidFill>
                <a:latin typeface="Inter" pitchFamily="34" charset="0"/>
                <a:ea typeface="Inter" pitchFamily="34" charset="-122"/>
                <a:cs typeface="Inter" pitchFamily="34" charset="-120"/>
              </a:rPr>
              <a:t>energjisë</a:t>
            </a:r>
            <a:r>
              <a:rPr lang="en-US" sz="850" dirty="0">
                <a:solidFill>
                  <a:srgbClr val="272525"/>
                </a:solidFill>
                <a:latin typeface="Inter" pitchFamily="34" charset="0"/>
                <a:ea typeface="Inter" pitchFamily="34" charset="-122"/>
                <a:cs typeface="Inter" pitchFamily="34" charset="-120"/>
              </a:rPr>
              <a:t> </a:t>
            </a:r>
            <a:r>
              <a:rPr lang="en-US" sz="850" dirty="0" err="1">
                <a:solidFill>
                  <a:srgbClr val="272525"/>
                </a:solidFill>
                <a:latin typeface="Inter" pitchFamily="34" charset="0"/>
                <a:ea typeface="Inter" pitchFamily="34" charset="-122"/>
                <a:cs typeface="Inter" pitchFamily="34" charset="-120"/>
              </a:rPr>
              <a:t>solare</a:t>
            </a:r>
            <a:r>
              <a:rPr lang="en-US" sz="850" dirty="0">
                <a:solidFill>
                  <a:srgbClr val="272525"/>
                </a:solidFill>
                <a:latin typeface="Inter" pitchFamily="34" charset="0"/>
                <a:ea typeface="Inter" pitchFamily="34" charset="-122"/>
                <a:cs typeface="Inter" pitchFamily="34" charset="-120"/>
              </a:rPr>
              <a:t> në Kosovë. Çdo projekt është referenca jonë më e mirë.</a:t>
            </a:r>
            <a:endParaRPr lang="en-US" sz="850" dirty="0"/>
          </a:p>
        </p:txBody>
      </p:sp>
      <p:sp>
        <p:nvSpPr>
          <p:cNvPr id="16" name="Shape 10"/>
          <p:cNvSpPr/>
          <p:nvPr/>
        </p:nvSpPr>
        <p:spPr>
          <a:xfrm>
            <a:off x="434132" y="3563764"/>
            <a:ext cx="8275737" cy="1262881"/>
          </a:xfrm>
          <a:prstGeom prst="roundRect">
            <a:avLst>
              <a:gd name="adj" fmla="val 3610"/>
            </a:avLst>
          </a:prstGeom>
          <a:solidFill>
            <a:srgbClr val="B6D6FC"/>
          </a:solidFill>
          <a:ln/>
        </p:spPr>
        <p:txBody>
          <a:bodyPr/>
          <a:lstStyle/>
          <a:p>
            <a:endParaRPr lang="en-US"/>
          </a:p>
        </p:txBody>
      </p:sp>
      <p:pic>
        <p:nvPicPr>
          <p:cNvPr id="17" name="Image 4" descr="preencoded.png"/>
          <p:cNvPicPr>
            <a:picLocks noChangeAspect="1"/>
          </p:cNvPicPr>
          <p:nvPr/>
        </p:nvPicPr>
        <p:blipFill>
          <a:blip r:embed="rId5"/>
          <a:stretch>
            <a:fillRect/>
          </a:stretch>
        </p:blipFill>
        <p:spPr>
          <a:xfrm>
            <a:off x="542627" y="3700388"/>
            <a:ext cx="169590" cy="135657"/>
          </a:xfrm>
          <a:prstGeom prst="rect">
            <a:avLst/>
          </a:prstGeom>
        </p:spPr>
      </p:pic>
      <p:sp>
        <p:nvSpPr>
          <p:cNvPr id="18" name="Text 11"/>
          <p:cNvSpPr/>
          <p:nvPr/>
        </p:nvSpPr>
        <p:spPr>
          <a:xfrm>
            <a:off x="820713" y="3685803"/>
            <a:ext cx="1813917" cy="169515"/>
          </a:xfrm>
          <a:prstGeom prst="rect">
            <a:avLst/>
          </a:prstGeom>
          <a:noFill/>
          <a:ln/>
        </p:spPr>
        <p:txBody>
          <a:bodyPr wrap="none" lIns="0" tIns="0" rIns="0" bIns="0" rtlCol="0" anchor="t"/>
          <a:lstStyle/>
          <a:p>
            <a:pPr marL="0" indent="0" algn="l">
              <a:lnSpc>
                <a:spcPct val="104000"/>
              </a:lnSpc>
              <a:buNone/>
            </a:pPr>
            <a:r>
              <a:rPr lang="en-US" sz="1050" b="1" dirty="0">
                <a:solidFill>
                  <a:srgbClr val="000000"/>
                </a:solidFill>
                <a:latin typeface="Inter Bold" pitchFamily="34" charset="0"/>
                <a:ea typeface="Inter Bold" pitchFamily="34" charset="-122"/>
                <a:cs typeface="Inter Bold" pitchFamily="34" charset="-120"/>
              </a:rPr>
              <a:t>Na Kontaktoni Sot</a:t>
            </a:r>
            <a:endParaRPr lang="en-US" sz="1050" dirty="0"/>
          </a:p>
        </p:txBody>
      </p:sp>
      <p:sp>
        <p:nvSpPr>
          <p:cNvPr id="19" name="Text 12"/>
          <p:cNvSpPr/>
          <p:nvPr/>
        </p:nvSpPr>
        <p:spPr>
          <a:xfrm>
            <a:off x="820713" y="3950271"/>
            <a:ext cx="7780660" cy="736699"/>
          </a:xfrm>
          <a:prstGeom prst="rect">
            <a:avLst/>
          </a:prstGeom>
          <a:noFill/>
          <a:ln/>
        </p:spPr>
        <p:txBody>
          <a:bodyPr wrap="square" lIns="0" tIns="0" rIns="0" bIns="0" rtlCol="0" anchor="t">
            <a:normAutofit/>
          </a:bodyPr>
          <a:lstStyle/>
          <a:p>
            <a:pPr marL="0" indent="0" algn="l">
              <a:lnSpc>
                <a:spcPct val="125000"/>
              </a:lnSpc>
              <a:buNone/>
            </a:pPr>
            <a:r>
              <a:rPr lang="en-US" sz="850" b="1" dirty="0">
                <a:solidFill>
                  <a:srgbClr val="000000"/>
                </a:solidFill>
                <a:latin typeface="Inter" pitchFamily="34" charset="0"/>
                <a:ea typeface="Inter" pitchFamily="34" charset="-122"/>
                <a:cs typeface="Inter" pitchFamily="34" charset="-120"/>
              </a:rPr>
              <a:t>Solar2 Group L.L.C</a:t>
            </a:r>
            <a:r>
              <a:rPr lang="en-US" sz="850" dirty="0">
                <a:solidFill>
                  <a:srgbClr val="000000"/>
                </a:solidFill>
                <a:latin typeface="Inter" pitchFamily="34" charset="0"/>
                <a:ea typeface="Inter" pitchFamily="34" charset="-122"/>
                <a:cs typeface="Inter" pitchFamily="34" charset="-120"/>
              </a:rPr>
              <a:t> — Prishtinë, Kosovë 10000</a:t>
            </a:r>
            <a:endParaRPr lang="en-US" sz="850" dirty="0"/>
          </a:p>
          <a:p>
            <a:pPr marL="0" indent="0" algn="l">
              <a:lnSpc>
                <a:spcPct val="125000"/>
              </a:lnSpc>
              <a:buNone/>
            </a:pPr>
            <a:r>
              <a:rPr lang="en-US" sz="850" b="1" dirty="0">
                <a:solidFill>
                  <a:srgbClr val="000000"/>
                </a:solidFill>
                <a:latin typeface="Inter" pitchFamily="34" charset="0"/>
                <a:ea typeface="Inter" pitchFamily="34" charset="-122"/>
                <a:cs typeface="Inter" pitchFamily="34" charset="-120"/>
              </a:rPr>
              <a:t>Tel:</a:t>
            </a:r>
            <a:r>
              <a:rPr lang="en-US" sz="850" dirty="0">
                <a:solidFill>
                  <a:srgbClr val="000000"/>
                </a:solidFill>
                <a:latin typeface="Inter" pitchFamily="34" charset="0"/>
                <a:ea typeface="Inter" pitchFamily="34" charset="-122"/>
                <a:cs typeface="Inter" pitchFamily="34" charset="-120"/>
              </a:rPr>
              <a:t> +383 (0) 45 883 314  |  </a:t>
            </a:r>
            <a:r>
              <a:rPr lang="en-US" sz="850" b="1" dirty="0">
                <a:solidFill>
                  <a:srgbClr val="000000"/>
                </a:solidFill>
                <a:latin typeface="Inter" pitchFamily="34" charset="0"/>
                <a:ea typeface="Inter" pitchFamily="34" charset="-122"/>
                <a:cs typeface="Inter" pitchFamily="34" charset="-120"/>
              </a:rPr>
              <a:t>Email:</a:t>
            </a:r>
            <a:r>
              <a:rPr lang="en-US" sz="850" dirty="0">
                <a:solidFill>
                  <a:srgbClr val="000000"/>
                </a:solidFill>
                <a:latin typeface="Inter" pitchFamily="34" charset="0"/>
                <a:ea typeface="Inter" pitchFamily="34" charset="-122"/>
                <a:cs typeface="Inter" pitchFamily="34" charset="-120"/>
              </a:rPr>
              <a:t> info@solar2.eu</a:t>
            </a:r>
            <a:endParaRPr lang="en-US" sz="850" dirty="0"/>
          </a:p>
          <a:p>
            <a:pPr marL="0" indent="0" algn="l">
              <a:lnSpc>
                <a:spcPct val="125000"/>
              </a:lnSpc>
              <a:buNone/>
            </a:pPr>
            <a:r>
              <a:rPr lang="en-US" sz="850" dirty="0">
                <a:solidFill>
                  <a:srgbClr val="000000"/>
                </a:solidFill>
                <a:latin typeface="Inter" pitchFamily="34" charset="0"/>
                <a:ea typeface="Inter" pitchFamily="34" charset="-122"/>
                <a:cs typeface="Inter" pitchFamily="34" charset="-120"/>
              </a:rPr>
              <a:t>Ekipi ynë është i gatshëm t'ju ofrojë konsultim falas dhe t'ju ndihmojë të zgjidhni sistemin më të përshtatshëm sipas nevojave tuaja. Mos hezitoni të na kontaktoni për një vlerësim pa detyrime!</a:t>
            </a:r>
            <a:endParaRPr lang="en-US" sz="850" dirty="0"/>
          </a:p>
        </p:txBody>
      </p:sp>
      <p:pic>
        <p:nvPicPr>
          <p:cNvPr id="20" name="Picture 19">
            <a:extLst>
              <a:ext uri="{FF2B5EF4-FFF2-40B4-BE49-F238E27FC236}">
                <a16:creationId xmlns:a16="http://schemas.microsoft.com/office/drawing/2014/main" id="{A099D4DF-144B-2A82-FD58-40043448FFB9}"/>
              </a:ext>
            </a:extLst>
          </p:cNvPr>
          <p:cNvPicPr>
            <a:picLocks noChangeAspect="1"/>
          </p:cNvPicPr>
          <p:nvPr/>
        </p:nvPicPr>
        <p:blipFill rotWithShape="1">
          <a:blip r:embed="rId6">
            <a:extLst>
              <a:ext uri="{28A0092B-C50C-407E-A947-70E740481C1C}">
                <a14:useLocalDpi xmlns:a14="http://schemas.microsoft.com/office/drawing/2010/main" val="0"/>
              </a:ext>
            </a:extLst>
          </a:blip>
          <a:srcRect l="15533" t="36203" r="13908" b="37260"/>
          <a:stretch>
            <a:fillRect/>
          </a:stretch>
        </p:blipFill>
        <p:spPr bwMode="auto">
          <a:xfrm>
            <a:off x="8184237" y="4855308"/>
            <a:ext cx="805695" cy="257525"/>
          </a:xfrm>
          <a:prstGeom prst="rect">
            <a:avLst/>
          </a:prstGeom>
          <a:ln>
            <a:noFill/>
          </a:ln>
          <a:extLst>
            <a:ext uri="{53640926-AAD7-44D8-BBD7-CCE9431645EC}">
              <a14:shadowObscured xmlns:a14="http://schemas.microsoft.com/office/drawing/2010/main"/>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631</Words>
  <Application>Microsoft Office PowerPoint</Application>
  <PresentationFormat>On-screen Show (16:9)</PresentationFormat>
  <Paragraphs>40</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Inter Bold</vt:lpstr>
      <vt:lpstr>Inter</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Eliesa Mavraj</cp:lastModifiedBy>
  <cp:revision>4</cp:revision>
  <dcterms:created xsi:type="dcterms:W3CDTF">2026-06-01T11:27:27Z</dcterms:created>
  <dcterms:modified xsi:type="dcterms:W3CDTF">2026-06-02T16:17:39Z</dcterms:modified>
</cp:coreProperties>
</file>