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5143500" cy="9144000"/>
  <p:embeddedFontLst>
    <p:embeddedFont>
      <p:font typeface="Inter" panose="020B0604020202020204" charset="0"/>
      <p:regular r:id="rId6"/>
    </p:embeddedFont>
    <p:embeddedFont>
      <p:font typeface="Inter Bold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0324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solarkosova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hyperlink" Target="http://www.solarkosova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92834" y="2010519"/>
            <a:ext cx="3329732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Solar Kosova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2584103"/>
            <a:ext cx="8151763" cy="734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3000"/>
              </a:lnSpc>
              <a:spcAft>
                <a:spcPts val="1050"/>
              </a:spcAft>
              <a:buNone/>
            </a:pPr>
            <a:r>
              <a:rPr lang="en-US" sz="95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Lëre Diellin të paguajë për ty!</a:t>
            </a:r>
            <a:endParaRPr lang="en-US" sz="950" dirty="0"/>
          </a:p>
          <a:p>
            <a:pPr marL="0" indent="0" algn="ctr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Solar Kosova është kompania juaj e besuar për energji të rinovueshme në Kosovë — pjesë e JENOMA Energy LLC — me ekspertizë të plotë në sistemet fotovoltaike dhe partneritete me prodhuesit më të njohur evropianë.</a:t>
            </a:r>
            <a:endParaRPr lang="en-US" sz="950" dirty="0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CB2627C-0A60-4D21-53CC-F3FCDD77ED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" y="-6531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7E3B762B-DCF5-AB88-5907-0B4386AF6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975" y="-13957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0C0DDDF-A9A9-AFB2-67A0-8D7C7ED77254}"/>
              </a:ext>
            </a:extLst>
          </p:cNvPr>
          <p:cNvGrpSpPr>
            <a:grpSpLocks/>
          </p:cNvGrpSpPr>
          <p:nvPr/>
        </p:nvGrpSpPr>
        <p:grpSpPr>
          <a:xfrm>
            <a:off x="3230028" y="503664"/>
            <a:ext cx="2123143" cy="671338"/>
            <a:chOff x="0" y="0"/>
            <a:chExt cx="3944620" cy="663575"/>
          </a:xfrm>
        </p:grpSpPr>
        <p:pic>
          <p:nvPicPr>
            <p:cNvPr id="18" name="Image 138">
              <a:extLst>
                <a:ext uri="{FF2B5EF4-FFF2-40B4-BE49-F238E27FC236}">
                  <a16:creationId xmlns:a16="http://schemas.microsoft.com/office/drawing/2014/main" id="{E117AD05-E18F-4865-0246-D3311E4D348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" y="0"/>
              <a:ext cx="3944493" cy="663282"/>
            </a:xfrm>
            <a:prstGeom prst="rect">
              <a:avLst/>
            </a:prstGeom>
          </p:spPr>
        </p:pic>
        <p:sp>
          <p:nvSpPr>
            <p:cNvPr id="19" name="Graphic 139">
              <a:extLst>
                <a:ext uri="{FF2B5EF4-FFF2-40B4-BE49-F238E27FC236}">
                  <a16:creationId xmlns:a16="http://schemas.microsoft.com/office/drawing/2014/main" id="{FC8A4E4B-1D82-3CDC-104B-EEEEC687918B}"/>
                </a:ext>
              </a:extLst>
            </p:cNvPr>
            <p:cNvSpPr/>
            <p:nvPr/>
          </p:nvSpPr>
          <p:spPr>
            <a:xfrm>
              <a:off x="0" y="109207"/>
              <a:ext cx="1176020" cy="187325"/>
            </a:xfrm>
            <a:custGeom>
              <a:avLst/>
              <a:gdLst/>
              <a:ahLst/>
              <a:cxnLst/>
              <a:rect l="l" t="t" r="r" b="b"/>
              <a:pathLst>
                <a:path w="1176020" h="187325">
                  <a:moveTo>
                    <a:pt x="1175766" y="0"/>
                  </a:moveTo>
                  <a:lnTo>
                    <a:pt x="0" y="184289"/>
                  </a:lnTo>
                  <a:lnTo>
                    <a:pt x="810031" y="187223"/>
                  </a:lnTo>
                  <a:lnTo>
                    <a:pt x="1175766" y="0"/>
                  </a:lnTo>
                  <a:close/>
                </a:path>
              </a:pathLst>
            </a:custGeom>
            <a:solidFill>
              <a:srgbClr val="ED6734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Graphic 140">
              <a:extLst>
                <a:ext uri="{FF2B5EF4-FFF2-40B4-BE49-F238E27FC236}">
                  <a16:creationId xmlns:a16="http://schemas.microsoft.com/office/drawing/2014/main" id="{2A1DBD06-7130-60CA-A502-836AD7D9EACC}"/>
                </a:ext>
              </a:extLst>
            </p:cNvPr>
            <p:cNvSpPr/>
            <p:nvPr/>
          </p:nvSpPr>
          <p:spPr>
            <a:xfrm>
              <a:off x="810044" y="109194"/>
              <a:ext cx="810260" cy="190500"/>
            </a:xfrm>
            <a:custGeom>
              <a:avLst/>
              <a:gdLst/>
              <a:ahLst/>
              <a:cxnLst/>
              <a:rect l="l" t="t" r="r" b="b"/>
              <a:pathLst>
                <a:path w="810260" h="190500">
                  <a:moveTo>
                    <a:pt x="365734" y="0"/>
                  </a:moveTo>
                  <a:lnTo>
                    <a:pt x="0" y="187223"/>
                  </a:lnTo>
                  <a:lnTo>
                    <a:pt x="810018" y="190169"/>
                  </a:lnTo>
                  <a:lnTo>
                    <a:pt x="365734" y="0"/>
                  </a:lnTo>
                  <a:close/>
                </a:path>
              </a:pathLst>
            </a:custGeom>
            <a:solidFill>
              <a:srgbClr val="7CA24A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Graphic 141">
              <a:extLst>
                <a:ext uri="{FF2B5EF4-FFF2-40B4-BE49-F238E27FC236}">
                  <a16:creationId xmlns:a16="http://schemas.microsoft.com/office/drawing/2014/main" id="{C1AEE719-F86A-511C-EF86-BCDE07C0185F}"/>
                </a:ext>
              </a:extLst>
            </p:cNvPr>
            <p:cNvSpPr/>
            <p:nvPr/>
          </p:nvSpPr>
          <p:spPr>
            <a:xfrm>
              <a:off x="1175778" y="0"/>
              <a:ext cx="697230" cy="299720"/>
            </a:xfrm>
            <a:custGeom>
              <a:avLst/>
              <a:gdLst/>
              <a:ahLst/>
              <a:cxnLst/>
              <a:rect l="l" t="t" r="r" b="b"/>
              <a:pathLst>
                <a:path w="697230" h="299720">
                  <a:moveTo>
                    <a:pt x="696683" y="0"/>
                  </a:moveTo>
                  <a:lnTo>
                    <a:pt x="0" y="109194"/>
                  </a:lnTo>
                  <a:lnTo>
                    <a:pt x="444284" y="299364"/>
                  </a:lnTo>
                  <a:lnTo>
                    <a:pt x="696683" y="0"/>
                  </a:lnTo>
                  <a:close/>
                </a:path>
              </a:pathLst>
            </a:custGeom>
            <a:solidFill>
              <a:srgbClr val="11946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Graphic 142">
              <a:extLst>
                <a:ext uri="{FF2B5EF4-FFF2-40B4-BE49-F238E27FC236}">
                  <a16:creationId xmlns:a16="http://schemas.microsoft.com/office/drawing/2014/main" id="{1FA84C41-5EEA-6626-B984-5EE5D671CAD7}"/>
                </a:ext>
              </a:extLst>
            </p:cNvPr>
            <p:cNvSpPr/>
            <p:nvPr/>
          </p:nvSpPr>
          <p:spPr>
            <a:xfrm>
              <a:off x="1620062" y="0"/>
              <a:ext cx="281940" cy="663575"/>
            </a:xfrm>
            <a:custGeom>
              <a:avLst/>
              <a:gdLst/>
              <a:ahLst/>
              <a:cxnLst/>
              <a:rect l="l" t="t" r="r" b="b"/>
              <a:pathLst>
                <a:path w="281940" h="663575">
                  <a:moveTo>
                    <a:pt x="252399" y="0"/>
                  </a:moveTo>
                  <a:lnTo>
                    <a:pt x="0" y="299364"/>
                  </a:lnTo>
                  <a:lnTo>
                    <a:pt x="281749" y="663282"/>
                  </a:lnTo>
                  <a:lnTo>
                    <a:pt x="252399" y="0"/>
                  </a:lnTo>
                  <a:close/>
                </a:path>
              </a:pathLst>
            </a:custGeom>
            <a:solidFill>
              <a:srgbClr val="257A82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Graphic 143">
              <a:extLst>
                <a:ext uri="{FF2B5EF4-FFF2-40B4-BE49-F238E27FC236}">
                  <a16:creationId xmlns:a16="http://schemas.microsoft.com/office/drawing/2014/main" id="{5747B6EE-217E-E70B-F17F-B68B380BAD19}"/>
                </a:ext>
              </a:extLst>
            </p:cNvPr>
            <p:cNvSpPr/>
            <p:nvPr/>
          </p:nvSpPr>
          <p:spPr>
            <a:xfrm>
              <a:off x="1872462" y="0"/>
              <a:ext cx="281940" cy="663575"/>
            </a:xfrm>
            <a:custGeom>
              <a:avLst/>
              <a:gdLst/>
              <a:ahLst/>
              <a:cxnLst/>
              <a:rect l="l" t="t" r="r" b="b"/>
              <a:pathLst>
                <a:path w="281940" h="663575">
                  <a:moveTo>
                    <a:pt x="0" y="0"/>
                  </a:moveTo>
                  <a:lnTo>
                    <a:pt x="29349" y="663282"/>
                  </a:lnTo>
                  <a:lnTo>
                    <a:pt x="281749" y="2993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688E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Graphic 144">
              <a:extLst>
                <a:ext uri="{FF2B5EF4-FFF2-40B4-BE49-F238E27FC236}">
                  <a16:creationId xmlns:a16="http://schemas.microsoft.com/office/drawing/2014/main" id="{2162CBA0-B812-14C9-6812-11A0AA982D10}"/>
                </a:ext>
              </a:extLst>
            </p:cNvPr>
            <p:cNvSpPr/>
            <p:nvPr/>
          </p:nvSpPr>
          <p:spPr>
            <a:xfrm>
              <a:off x="1901812" y="299364"/>
              <a:ext cx="805180" cy="364490"/>
            </a:xfrm>
            <a:custGeom>
              <a:avLst/>
              <a:gdLst/>
              <a:ahLst/>
              <a:cxnLst/>
              <a:rect l="l" t="t" r="r" b="b"/>
              <a:pathLst>
                <a:path w="805180" h="364490">
                  <a:moveTo>
                    <a:pt x="252399" y="0"/>
                  </a:moveTo>
                  <a:lnTo>
                    <a:pt x="0" y="363931"/>
                  </a:lnTo>
                  <a:lnTo>
                    <a:pt x="805052" y="125641"/>
                  </a:lnTo>
                  <a:lnTo>
                    <a:pt x="252399" y="0"/>
                  </a:lnTo>
                  <a:close/>
                </a:path>
              </a:pathLst>
            </a:custGeom>
            <a:solidFill>
              <a:srgbClr val="2E589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Graphic 145">
              <a:extLst>
                <a:ext uri="{FF2B5EF4-FFF2-40B4-BE49-F238E27FC236}">
                  <a16:creationId xmlns:a16="http://schemas.microsoft.com/office/drawing/2014/main" id="{D1C6F935-70C4-261E-A34B-66B7D3A56DCC}"/>
                </a:ext>
              </a:extLst>
            </p:cNvPr>
            <p:cNvSpPr/>
            <p:nvPr/>
          </p:nvSpPr>
          <p:spPr>
            <a:xfrm>
              <a:off x="2154212" y="164261"/>
              <a:ext cx="1005205" cy="260985"/>
            </a:xfrm>
            <a:custGeom>
              <a:avLst/>
              <a:gdLst/>
              <a:ahLst/>
              <a:cxnLst/>
              <a:rect l="l" t="t" r="r" b="b"/>
              <a:pathLst>
                <a:path w="1005205" h="260985">
                  <a:moveTo>
                    <a:pt x="1005001" y="0"/>
                  </a:moveTo>
                  <a:lnTo>
                    <a:pt x="0" y="135102"/>
                  </a:lnTo>
                  <a:lnTo>
                    <a:pt x="552653" y="260743"/>
                  </a:lnTo>
                  <a:lnTo>
                    <a:pt x="1005001" y="0"/>
                  </a:lnTo>
                  <a:close/>
                </a:path>
              </a:pathLst>
            </a:custGeom>
            <a:solidFill>
              <a:srgbClr val="3D87C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" name="Graphic 146">
              <a:extLst>
                <a:ext uri="{FF2B5EF4-FFF2-40B4-BE49-F238E27FC236}">
                  <a16:creationId xmlns:a16="http://schemas.microsoft.com/office/drawing/2014/main" id="{DF0325AC-7EF3-63EF-6E56-31ED2B3A7FF0}"/>
                </a:ext>
              </a:extLst>
            </p:cNvPr>
            <p:cNvSpPr/>
            <p:nvPr/>
          </p:nvSpPr>
          <p:spPr>
            <a:xfrm>
              <a:off x="2706865" y="58699"/>
              <a:ext cx="1238250" cy="366395"/>
            </a:xfrm>
            <a:custGeom>
              <a:avLst/>
              <a:gdLst/>
              <a:ahLst/>
              <a:cxnLst/>
              <a:rect l="l" t="t" r="r" b="b"/>
              <a:pathLst>
                <a:path w="1238250" h="366395">
                  <a:moveTo>
                    <a:pt x="1237627" y="0"/>
                  </a:moveTo>
                  <a:lnTo>
                    <a:pt x="452348" y="105562"/>
                  </a:lnTo>
                  <a:lnTo>
                    <a:pt x="0" y="366306"/>
                  </a:lnTo>
                  <a:lnTo>
                    <a:pt x="1237627" y="0"/>
                  </a:lnTo>
                  <a:close/>
                </a:path>
              </a:pathLst>
            </a:custGeom>
            <a:solidFill>
              <a:srgbClr val="45A6DD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2901" y="366861"/>
            <a:ext cx="4263182" cy="369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Çfarë Ofron Solar Kosova?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72901" y="961653"/>
            <a:ext cx="8198197" cy="5540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Solar Kosova ofron shërbime </a:t>
            </a:r>
            <a:r>
              <a:rPr lang="en-US" sz="9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të plota dhe të integruara (turnkey)</a:t>
            </a: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për sistemet fotovoltaike, duke mbuluar çdo fazë të projektit — nga konsultimi fillestar dhe planifikimi teknik, deri te instalimi profesional dhe mbështetja pas shitjes. Kjo do të thotë që klienti nuk ka nevojë të merret me asnjë detaj teknik — ne kujdesemi për gjithçka.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72901" y="1642467"/>
            <a:ext cx="2657624" cy="1421606"/>
          </a:xfrm>
          <a:prstGeom prst="roundRect">
            <a:avLst>
              <a:gd name="adj" fmla="val 3493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95833" y="1765399"/>
            <a:ext cx="1477863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Sisteme On-Grid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595833" y="2017663"/>
            <a:ext cx="2411760" cy="923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Sisteme të lidhura me rrjetin publik të energjisë elektrike. Teprica e energjisë së prodhuar kthehet në rrjet, duke ulur ndjeshëm faturën mujore të energjisë elektrike.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243188" y="1642467"/>
            <a:ext cx="2657624" cy="1421606"/>
          </a:xfrm>
          <a:prstGeom prst="roundRect">
            <a:avLst>
              <a:gd name="adj" fmla="val 3493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366120" y="1765399"/>
            <a:ext cx="1477863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Sisteme Off-Grid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3366120" y="2017663"/>
            <a:ext cx="2411760" cy="923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Sisteme të pavarura nga rrjeti publik, ideale për zonat rurale ose objektet pa akses në rrjet. Sigurojnë furnizim të vazhdueshëm me energji nëpërmjet baterive të magazinimit.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6013475" y="1642467"/>
            <a:ext cx="2657624" cy="1421606"/>
          </a:xfrm>
          <a:prstGeom prst="roundRect">
            <a:avLst>
              <a:gd name="adj" fmla="val 3493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136407" y="1765399"/>
            <a:ext cx="1477863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Sisteme Hibride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136407" y="2017663"/>
            <a:ext cx="2411760" cy="923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Kombinojnë avantazhet e të dy sistemeve — on-grid dhe off-grid. Ofrojnë fleksibilitet maksimal dhe vazhdimësi të furnizimit me energji edhe gjatë ndërprerjeve të rrjetit publik.</a:t>
            </a:r>
            <a:endParaRPr lang="en-US" sz="9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2901" y="3190801"/>
            <a:ext cx="236413" cy="236413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850106" y="3231431"/>
            <a:ext cx="2237482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Ekspertizë e Lartë Profesionale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850106" y="3483694"/>
            <a:ext cx="2261667" cy="923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Ekipi ynë është i përbërë nga specialistët më të kualifikuar në fushën e </a:t>
            </a:r>
            <a:r>
              <a:rPr lang="en-US" sz="9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energjisë</a:t>
            </a: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9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solare</a:t>
            </a: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në treg, me përvojë të gjerë në projekte të ndryshme rezidenciale dhe komerciale.</a:t>
            </a:r>
            <a:endParaRPr lang="en-US" sz="900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52564" y="3190801"/>
            <a:ext cx="236413" cy="236413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3629769" y="3231431"/>
            <a:ext cx="2151980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Partneritet Rajonal i Fuqishëm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3629769" y="3483694"/>
            <a:ext cx="2261667" cy="923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Bashkëpunojmë me kontraktorët më profesionalë në tregun rajonal, duke garantuar cilësi të lartë në çdo fazë të procesit të punës dhe rezultate afatgjata për klientët tanë.</a:t>
            </a:r>
            <a:endParaRPr lang="en-US" sz="900" dirty="0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32227" y="3190801"/>
            <a:ext cx="236413" cy="236413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409432" y="3231431"/>
            <a:ext cx="2261667" cy="369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Materiale nga Prodhuesit Liderë</a:t>
            </a:r>
            <a:endParaRPr lang="en-US" sz="1150" dirty="0"/>
          </a:p>
        </p:txBody>
      </p:sp>
      <p:sp>
        <p:nvSpPr>
          <p:cNvPr id="21" name="Text 16"/>
          <p:cNvSpPr/>
          <p:nvPr/>
        </p:nvSpPr>
        <p:spPr>
          <a:xfrm>
            <a:off x="6409432" y="3668390"/>
            <a:ext cx="2261667" cy="11081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Përdorim ekskluzivisht komponentë nga kompanitë kryesore europiane të industrisë — gjermane, zvicerane, austriake dhe hollandeze — për të garantuar performancë dhe qëndrueshmëri maksimale të sistemit.</a:t>
            </a:r>
            <a:endParaRPr lang="en-US" sz="9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D8FDF31-96E6-FF1E-8D4F-A5322C7A1E88}"/>
              </a:ext>
            </a:extLst>
          </p:cNvPr>
          <p:cNvGrpSpPr>
            <a:grpSpLocks/>
          </p:cNvGrpSpPr>
          <p:nvPr/>
        </p:nvGrpSpPr>
        <p:grpSpPr>
          <a:xfrm>
            <a:off x="8176532" y="4890406"/>
            <a:ext cx="967468" cy="230015"/>
            <a:chOff x="0" y="0"/>
            <a:chExt cx="3944620" cy="663575"/>
          </a:xfrm>
        </p:grpSpPr>
        <p:pic>
          <p:nvPicPr>
            <p:cNvPr id="23" name="Image 138">
              <a:extLst>
                <a:ext uri="{FF2B5EF4-FFF2-40B4-BE49-F238E27FC236}">
                  <a16:creationId xmlns:a16="http://schemas.microsoft.com/office/drawing/2014/main" id="{DC9CDCF3-DC74-5124-8047-58685AB86E8D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" y="0"/>
              <a:ext cx="3944493" cy="663282"/>
            </a:xfrm>
            <a:prstGeom prst="rect">
              <a:avLst/>
            </a:prstGeom>
          </p:spPr>
        </p:pic>
        <p:sp>
          <p:nvSpPr>
            <p:cNvPr id="24" name="Graphic 139">
              <a:extLst>
                <a:ext uri="{FF2B5EF4-FFF2-40B4-BE49-F238E27FC236}">
                  <a16:creationId xmlns:a16="http://schemas.microsoft.com/office/drawing/2014/main" id="{40C2FC87-22E7-DE59-B815-6CEDCCDE309C}"/>
                </a:ext>
              </a:extLst>
            </p:cNvPr>
            <p:cNvSpPr/>
            <p:nvPr/>
          </p:nvSpPr>
          <p:spPr>
            <a:xfrm>
              <a:off x="0" y="109207"/>
              <a:ext cx="1176020" cy="187325"/>
            </a:xfrm>
            <a:custGeom>
              <a:avLst/>
              <a:gdLst/>
              <a:ahLst/>
              <a:cxnLst/>
              <a:rect l="l" t="t" r="r" b="b"/>
              <a:pathLst>
                <a:path w="1176020" h="187325">
                  <a:moveTo>
                    <a:pt x="1175766" y="0"/>
                  </a:moveTo>
                  <a:lnTo>
                    <a:pt x="0" y="184289"/>
                  </a:lnTo>
                  <a:lnTo>
                    <a:pt x="810031" y="187223"/>
                  </a:lnTo>
                  <a:lnTo>
                    <a:pt x="1175766" y="0"/>
                  </a:lnTo>
                  <a:close/>
                </a:path>
              </a:pathLst>
            </a:custGeom>
            <a:solidFill>
              <a:srgbClr val="ED6734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Graphic 140">
              <a:extLst>
                <a:ext uri="{FF2B5EF4-FFF2-40B4-BE49-F238E27FC236}">
                  <a16:creationId xmlns:a16="http://schemas.microsoft.com/office/drawing/2014/main" id="{6D0DC2C6-8863-DCFF-B122-9C80058D9B7F}"/>
                </a:ext>
              </a:extLst>
            </p:cNvPr>
            <p:cNvSpPr/>
            <p:nvPr/>
          </p:nvSpPr>
          <p:spPr>
            <a:xfrm>
              <a:off x="810044" y="109194"/>
              <a:ext cx="810260" cy="190500"/>
            </a:xfrm>
            <a:custGeom>
              <a:avLst/>
              <a:gdLst/>
              <a:ahLst/>
              <a:cxnLst/>
              <a:rect l="l" t="t" r="r" b="b"/>
              <a:pathLst>
                <a:path w="810260" h="190500">
                  <a:moveTo>
                    <a:pt x="365734" y="0"/>
                  </a:moveTo>
                  <a:lnTo>
                    <a:pt x="0" y="187223"/>
                  </a:lnTo>
                  <a:lnTo>
                    <a:pt x="810018" y="190169"/>
                  </a:lnTo>
                  <a:lnTo>
                    <a:pt x="365734" y="0"/>
                  </a:lnTo>
                  <a:close/>
                </a:path>
              </a:pathLst>
            </a:custGeom>
            <a:solidFill>
              <a:srgbClr val="7CA24A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" name="Graphic 141">
              <a:extLst>
                <a:ext uri="{FF2B5EF4-FFF2-40B4-BE49-F238E27FC236}">
                  <a16:creationId xmlns:a16="http://schemas.microsoft.com/office/drawing/2014/main" id="{FAA94322-7BAE-E074-A131-2368C9DE77FD}"/>
                </a:ext>
              </a:extLst>
            </p:cNvPr>
            <p:cNvSpPr/>
            <p:nvPr/>
          </p:nvSpPr>
          <p:spPr>
            <a:xfrm>
              <a:off x="1175778" y="0"/>
              <a:ext cx="697230" cy="299720"/>
            </a:xfrm>
            <a:custGeom>
              <a:avLst/>
              <a:gdLst/>
              <a:ahLst/>
              <a:cxnLst/>
              <a:rect l="l" t="t" r="r" b="b"/>
              <a:pathLst>
                <a:path w="697230" h="299720">
                  <a:moveTo>
                    <a:pt x="696683" y="0"/>
                  </a:moveTo>
                  <a:lnTo>
                    <a:pt x="0" y="109194"/>
                  </a:lnTo>
                  <a:lnTo>
                    <a:pt x="444284" y="299364"/>
                  </a:lnTo>
                  <a:lnTo>
                    <a:pt x="696683" y="0"/>
                  </a:lnTo>
                  <a:close/>
                </a:path>
              </a:pathLst>
            </a:custGeom>
            <a:solidFill>
              <a:srgbClr val="11946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7" name="Graphic 142">
              <a:extLst>
                <a:ext uri="{FF2B5EF4-FFF2-40B4-BE49-F238E27FC236}">
                  <a16:creationId xmlns:a16="http://schemas.microsoft.com/office/drawing/2014/main" id="{30160297-65E9-8AAC-FAAC-DD8DBB3C2EA3}"/>
                </a:ext>
              </a:extLst>
            </p:cNvPr>
            <p:cNvSpPr/>
            <p:nvPr/>
          </p:nvSpPr>
          <p:spPr>
            <a:xfrm>
              <a:off x="1620062" y="0"/>
              <a:ext cx="281940" cy="663575"/>
            </a:xfrm>
            <a:custGeom>
              <a:avLst/>
              <a:gdLst/>
              <a:ahLst/>
              <a:cxnLst/>
              <a:rect l="l" t="t" r="r" b="b"/>
              <a:pathLst>
                <a:path w="281940" h="663575">
                  <a:moveTo>
                    <a:pt x="252399" y="0"/>
                  </a:moveTo>
                  <a:lnTo>
                    <a:pt x="0" y="299364"/>
                  </a:lnTo>
                  <a:lnTo>
                    <a:pt x="281749" y="663282"/>
                  </a:lnTo>
                  <a:lnTo>
                    <a:pt x="252399" y="0"/>
                  </a:lnTo>
                  <a:close/>
                </a:path>
              </a:pathLst>
            </a:custGeom>
            <a:solidFill>
              <a:srgbClr val="257A82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8" name="Graphic 143">
              <a:extLst>
                <a:ext uri="{FF2B5EF4-FFF2-40B4-BE49-F238E27FC236}">
                  <a16:creationId xmlns:a16="http://schemas.microsoft.com/office/drawing/2014/main" id="{17E8D4B6-6337-8344-6CE3-77E02F58DDC3}"/>
                </a:ext>
              </a:extLst>
            </p:cNvPr>
            <p:cNvSpPr/>
            <p:nvPr/>
          </p:nvSpPr>
          <p:spPr>
            <a:xfrm>
              <a:off x="1872462" y="0"/>
              <a:ext cx="281940" cy="663575"/>
            </a:xfrm>
            <a:custGeom>
              <a:avLst/>
              <a:gdLst/>
              <a:ahLst/>
              <a:cxnLst/>
              <a:rect l="l" t="t" r="r" b="b"/>
              <a:pathLst>
                <a:path w="281940" h="663575">
                  <a:moveTo>
                    <a:pt x="0" y="0"/>
                  </a:moveTo>
                  <a:lnTo>
                    <a:pt x="29349" y="663282"/>
                  </a:lnTo>
                  <a:lnTo>
                    <a:pt x="281749" y="2993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688E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9" name="Graphic 144">
              <a:extLst>
                <a:ext uri="{FF2B5EF4-FFF2-40B4-BE49-F238E27FC236}">
                  <a16:creationId xmlns:a16="http://schemas.microsoft.com/office/drawing/2014/main" id="{32AFD18E-84A3-056C-C055-20F6A19DCEE4}"/>
                </a:ext>
              </a:extLst>
            </p:cNvPr>
            <p:cNvSpPr/>
            <p:nvPr/>
          </p:nvSpPr>
          <p:spPr>
            <a:xfrm>
              <a:off x="1901812" y="299364"/>
              <a:ext cx="805180" cy="364490"/>
            </a:xfrm>
            <a:custGeom>
              <a:avLst/>
              <a:gdLst/>
              <a:ahLst/>
              <a:cxnLst/>
              <a:rect l="l" t="t" r="r" b="b"/>
              <a:pathLst>
                <a:path w="805180" h="364490">
                  <a:moveTo>
                    <a:pt x="252399" y="0"/>
                  </a:moveTo>
                  <a:lnTo>
                    <a:pt x="0" y="363931"/>
                  </a:lnTo>
                  <a:lnTo>
                    <a:pt x="805052" y="125641"/>
                  </a:lnTo>
                  <a:lnTo>
                    <a:pt x="252399" y="0"/>
                  </a:lnTo>
                  <a:close/>
                </a:path>
              </a:pathLst>
            </a:custGeom>
            <a:solidFill>
              <a:srgbClr val="2E589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0" name="Graphic 145">
              <a:extLst>
                <a:ext uri="{FF2B5EF4-FFF2-40B4-BE49-F238E27FC236}">
                  <a16:creationId xmlns:a16="http://schemas.microsoft.com/office/drawing/2014/main" id="{E9584317-9FF3-AACD-8687-BBAC7506D576}"/>
                </a:ext>
              </a:extLst>
            </p:cNvPr>
            <p:cNvSpPr/>
            <p:nvPr/>
          </p:nvSpPr>
          <p:spPr>
            <a:xfrm>
              <a:off x="2154212" y="164261"/>
              <a:ext cx="1005205" cy="260985"/>
            </a:xfrm>
            <a:custGeom>
              <a:avLst/>
              <a:gdLst/>
              <a:ahLst/>
              <a:cxnLst/>
              <a:rect l="l" t="t" r="r" b="b"/>
              <a:pathLst>
                <a:path w="1005205" h="260985">
                  <a:moveTo>
                    <a:pt x="1005001" y="0"/>
                  </a:moveTo>
                  <a:lnTo>
                    <a:pt x="0" y="135102"/>
                  </a:lnTo>
                  <a:lnTo>
                    <a:pt x="552653" y="260743"/>
                  </a:lnTo>
                  <a:lnTo>
                    <a:pt x="1005001" y="0"/>
                  </a:lnTo>
                  <a:close/>
                </a:path>
              </a:pathLst>
            </a:custGeom>
            <a:solidFill>
              <a:srgbClr val="3D87C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" name="Graphic 146">
              <a:extLst>
                <a:ext uri="{FF2B5EF4-FFF2-40B4-BE49-F238E27FC236}">
                  <a16:creationId xmlns:a16="http://schemas.microsoft.com/office/drawing/2014/main" id="{9C181C09-0CE5-D396-4D0E-40EF683E4E4A}"/>
                </a:ext>
              </a:extLst>
            </p:cNvPr>
            <p:cNvSpPr/>
            <p:nvPr/>
          </p:nvSpPr>
          <p:spPr>
            <a:xfrm>
              <a:off x="2706865" y="58699"/>
              <a:ext cx="1238250" cy="366395"/>
            </a:xfrm>
            <a:custGeom>
              <a:avLst/>
              <a:gdLst/>
              <a:ahLst/>
              <a:cxnLst/>
              <a:rect l="l" t="t" r="r" b="b"/>
              <a:pathLst>
                <a:path w="1238250" h="366395">
                  <a:moveTo>
                    <a:pt x="1237627" y="0"/>
                  </a:moveTo>
                  <a:lnTo>
                    <a:pt x="452348" y="105562"/>
                  </a:lnTo>
                  <a:lnTo>
                    <a:pt x="0" y="366306"/>
                  </a:lnTo>
                  <a:lnTo>
                    <a:pt x="1237627" y="0"/>
                  </a:lnTo>
                  <a:close/>
                </a:path>
              </a:pathLst>
            </a:custGeom>
            <a:solidFill>
              <a:srgbClr val="45A6DD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01042"/>
            <a:ext cx="3558332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Na Kontaktoni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236613"/>
            <a:ext cx="815176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Jeni të gatshëm të filloni udhëtimin tuaj drejt pavarësisë energjetike? Ekipi i Solar Kosova është këtu për t'ju ofruar konsultim falas, vlerësim të nevojave tuaja dhe propozim të personalizuar për sistemin më të përshtatshëm. Mos e lini diellin të shkojë pa e shfrytëzuar — çdo ditë pa panel solar është një mundësi e humbur për kursime reale.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06822" y="1971526"/>
            <a:ext cx="4103191" cy="1701180"/>
          </a:xfrm>
          <a:prstGeom prst="roundRect">
            <a:avLst>
              <a:gd name="adj" fmla="val 5250"/>
            </a:avLst>
          </a:prstGeom>
          <a:solidFill>
            <a:srgbClr val="4950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30796" y="2095500"/>
            <a:ext cx="221843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Informacioni i Kontaktit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30796" y="2413322"/>
            <a:ext cx="3855244" cy="1147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📍</a:t>
            </a:r>
            <a:r>
              <a:rPr lang="en-US" sz="9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9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Adresa:</a:t>
            </a:r>
            <a:r>
              <a:rPr lang="en-US" sz="9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Bardhyl Qaushi pn, 50000 Gjakovë, Kosovë</a:t>
            </a:r>
            <a:endParaRPr lang="en-US" sz="9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📞</a:t>
            </a:r>
            <a:r>
              <a:rPr lang="en-US" sz="9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9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Tel:</a:t>
            </a:r>
            <a:r>
              <a:rPr lang="en-US" sz="9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+383 (0) 49 719 019</a:t>
            </a:r>
            <a:endParaRPr lang="en-US" sz="9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📧</a:t>
            </a:r>
            <a:r>
              <a:rPr lang="en-US" sz="9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9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E-mail:</a:t>
            </a:r>
            <a:r>
              <a:rPr lang="en-US" sz="9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950" u="sng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info@solarkosova.com</a:t>
            </a:r>
            <a:endParaRPr lang="en-US" sz="9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🌐</a:t>
            </a:r>
            <a:r>
              <a:rPr lang="en-US" sz="9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9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Website:</a:t>
            </a:r>
            <a:r>
              <a:rPr lang="en-US" sz="9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950" u="sng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www.solarkosova.com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4728046" y="2095500"/>
            <a:ext cx="268954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Pse të Zgjidhni Solar Kosova?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28046" y="2413322"/>
            <a:ext cx="3924598" cy="11658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Shërbim i plotë turnkey — nga projektimi deri te instalimi</a:t>
            </a:r>
            <a:endParaRPr lang="en-US" sz="95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Komponentë ekskluzivisht nga prodhuesit europianë liderë</a:t>
            </a:r>
            <a:endParaRPr lang="en-US" sz="95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Ekspertizë teknike e provuar në tregun rajonal</a:t>
            </a:r>
            <a:endParaRPr lang="en-US" sz="95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Zgjidhje të personalizuara për çdo nevojë energjetike</a:t>
            </a:r>
            <a:endParaRPr lang="en-US" sz="95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Mbështetje e vazhdueshme pas instalimit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96119" y="3812232"/>
            <a:ext cx="8151763" cy="730225"/>
          </a:xfrm>
          <a:prstGeom prst="roundRect">
            <a:avLst>
              <a:gd name="adj" fmla="val 7135"/>
            </a:avLst>
          </a:prstGeom>
          <a:solidFill>
            <a:srgbClr val="B6FCB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092" y="4001542"/>
            <a:ext cx="155004" cy="123974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071" y="3967163"/>
            <a:ext cx="7624837" cy="401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💡 </a:t>
            </a:r>
            <a:r>
              <a:rPr lang="en-US" sz="9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Lëre Diellin të paguajë për ty!</a:t>
            </a:r>
            <a:r>
              <a:rPr lang="en-US" sz="9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Investimi në energji diellore është vendimi më i mençur financiar dhe mjedisor që mund të bëni sot për shtëpinë ose biznesin tuaj.</a:t>
            </a:r>
            <a:endParaRPr lang="en-US" sz="95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B1097C9-95C1-B5D0-F40A-9FAB58831D4C}"/>
              </a:ext>
            </a:extLst>
          </p:cNvPr>
          <p:cNvGrpSpPr>
            <a:grpSpLocks/>
          </p:cNvGrpSpPr>
          <p:nvPr/>
        </p:nvGrpSpPr>
        <p:grpSpPr>
          <a:xfrm>
            <a:off x="8176532" y="4890406"/>
            <a:ext cx="967468" cy="230015"/>
            <a:chOff x="0" y="0"/>
            <a:chExt cx="3944620" cy="663575"/>
          </a:xfrm>
        </p:grpSpPr>
        <p:pic>
          <p:nvPicPr>
            <p:cNvPr id="13" name="Image 138">
              <a:extLst>
                <a:ext uri="{FF2B5EF4-FFF2-40B4-BE49-F238E27FC236}">
                  <a16:creationId xmlns:a16="http://schemas.microsoft.com/office/drawing/2014/main" id="{329845D0-BB65-2EB3-C572-6502FFA54307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" y="0"/>
              <a:ext cx="3944493" cy="663282"/>
            </a:xfrm>
            <a:prstGeom prst="rect">
              <a:avLst/>
            </a:prstGeom>
          </p:spPr>
        </p:pic>
        <p:sp>
          <p:nvSpPr>
            <p:cNvPr id="14" name="Graphic 139">
              <a:extLst>
                <a:ext uri="{FF2B5EF4-FFF2-40B4-BE49-F238E27FC236}">
                  <a16:creationId xmlns:a16="http://schemas.microsoft.com/office/drawing/2014/main" id="{1894F4AF-A533-E93E-B5BC-5A92917B6E8A}"/>
                </a:ext>
              </a:extLst>
            </p:cNvPr>
            <p:cNvSpPr/>
            <p:nvPr/>
          </p:nvSpPr>
          <p:spPr>
            <a:xfrm>
              <a:off x="0" y="109207"/>
              <a:ext cx="1176020" cy="187325"/>
            </a:xfrm>
            <a:custGeom>
              <a:avLst/>
              <a:gdLst/>
              <a:ahLst/>
              <a:cxnLst/>
              <a:rect l="l" t="t" r="r" b="b"/>
              <a:pathLst>
                <a:path w="1176020" h="187325">
                  <a:moveTo>
                    <a:pt x="1175766" y="0"/>
                  </a:moveTo>
                  <a:lnTo>
                    <a:pt x="0" y="184289"/>
                  </a:lnTo>
                  <a:lnTo>
                    <a:pt x="810031" y="187223"/>
                  </a:lnTo>
                  <a:lnTo>
                    <a:pt x="1175766" y="0"/>
                  </a:lnTo>
                  <a:close/>
                </a:path>
              </a:pathLst>
            </a:custGeom>
            <a:solidFill>
              <a:srgbClr val="ED6734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Graphic 140">
              <a:extLst>
                <a:ext uri="{FF2B5EF4-FFF2-40B4-BE49-F238E27FC236}">
                  <a16:creationId xmlns:a16="http://schemas.microsoft.com/office/drawing/2014/main" id="{D660C881-48E1-6363-B927-BE88E7D34A0D}"/>
                </a:ext>
              </a:extLst>
            </p:cNvPr>
            <p:cNvSpPr/>
            <p:nvPr/>
          </p:nvSpPr>
          <p:spPr>
            <a:xfrm>
              <a:off x="810044" y="109194"/>
              <a:ext cx="810260" cy="190500"/>
            </a:xfrm>
            <a:custGeom>
              <a:avLst/>
              <a:gdLst/>
              <a:ahLst/>
              <a:cxnLst/>
              <a:rect l="l" t="t" r="r" b="b"/>
              <a:pathLst>
                <a:path w="810260" h="190500">
                  <a:moveTo>
                    <a:pt x="365734" y="0"/>
                  </a:moveTo>
                  <a:lnTo>
                    <a:pt x="0" y="187223"/>
                  </a:lnTo>
                  <a:lnTo>
                    <a:pt x="810018" y="190169"/>
                  </a:lnTo>
                  <a:lnTo>
                    <a:pt x="365734" y="0"/>
                  </a:lnTo>
                  <a:close/>
                </a:path>
              </a:pathLst>
            </a:custGeom>
            <a:solidFill>
              <a:srgbClr val="7CA24A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Graphic 141">
              <a:extLst>
                <a:ext uri="{FF2B5EF4-FFF2-40B4-BE49-F238E27FC236}">
                  <a16:creationId xmlns:a16="http://schemas.microsoft.com/office/drawing/2014/main" id="{8EE3FF1C-A4A0-4B4D-E147-4162A5A6FCA3}"/>
                </a:ext>
              </a:extLst>
            </p:cNvPr>
            <p:cNvSpPr/>
            <p:nvPr/>
          </p:nvSpPr>
          <p:spPr>
            <a:xfrm>
              <a:off x="1175778" y="0"/>
              <a:ext cx="697230" cy="299720"/>
            </a:xfrm>
            <a:custGeom>
              <a:avLst/>
              <a:gdLst/>
              <a:ahLst/>
              <a:cxnLst/>
              <a:rect l="l" t="t" r="r" b="b"/>
              <a:pathLst>
                <a:path w="697230" h="299720">
                  <a:moveTo>
                    <a:pt x="696683" y="0"/>
                  </a:moveTo>
                  <a:lnTo>
                    <a:pt x="0" y="109194"/>
                  </a:lnTo>
                  <a:lnTo>
                    <a:pt x="444284" y="299364"/>
                  </a:lnTo>
                  <a:lnTo>
                    <a:pt x="696683" y="0"/>
                  </a:lnTo>
                  <a:close/>
                </a:path>
              </a:pathLst>
            </a:custGeom>
            <a:solidFill>
              <a:srgbClr val="11946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Graphic 142">
              <a:extLst>
                <a:ext uri="{FF2B5EF4-FFF2-40B4-BE49-F238E27FC236}">
                  <a16:creationId xmlns:a16="http://schemas.microsoft.com/office/drawing/2014/main" id="{1DD8CBA3-816C-F6F9-3F73-E3714B5DEF85}"/>
                </a:ext>
              </a:extLst>
            </p:cNvPr>
            <p:cNvSpPr/>
            <p:nvPr/>
          </p:nvSpPr>
          <p:spPr>
            <a:xfrm>
              <a:off x="1620062" y="0"/>
              <a:ext cx="281940" cy="663575"/>
            </a:xfrm>
            <a:custGeom>
              <a:avLst/>
              <a:gdLst/>
              <a:ahLst/>
              <a:cxnLst/>
              <a:rect l="l" t="t" r="r" b="b"/>
              <a:pathLst>
                <a:path w="281940" h="663575">
                  <a:moveTo>
                    <a:pt x="252399" y="0"/>
                  </a:moveTo>
                  <a:lnTo>
                    <a:pt x="0" y="299364"/>
                  </a:lnTo>
                  <a:lnTo>
                    <a:pt x="281749" y="663282"/>
                  </a:lnTo>
                  <a:lnTo>
                    <a:pt x="252399" y="0"/>
                  </a:lnTo>
                  <a:close/>
                </a:path>
              </a:pathLst>
            </a:custGeom>
            <a:solidFill>
              <a:srgbClr val="257A82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Graphic 143">
              <a:extLst>
                <a:ext uri="{FF2B5EF4-FFF2-40B4-BE49-F238E27FC236}">
                  <a16:creationId xmlns:a16="http://schemas.microsoft.com/office/drawing/2014/main" id="{DE76A8FD-3A22-C95B-C681-E4B776DF18A3}"/>
                </a:ext>
              </a:extLst>
            </p:cNvPr>
            <p:cNvSpPr/>
            <p:nvPr/>
          </p:nvSpPr>
          <p:spPr>
            <a:xfrm>
              <a:off x="1872462" y="0"/>
              <a:ext cx="281940" cy="663575"/>
            </a:xfrm>
            <a:custGeom>
              <a:avLst/>
              <a:gdLst/>
              <a:ahLst/>
              <a:cxnLst/>
              <a:rect l="l" t="t" r="r" b="b"/>
              <a:pathLst>
                <a:path w="281940" h="663575">
                  <a:moveTo>
                    <a:pt x="0" y="0"/>
                  </a:moveTo>
                  <a:lnTo>
                    <a:pt x="29349" y="663282"/>
                  </a:lnTo>
                  <a:lnTo>
                    <a:pt x="281749" y="2993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688E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Graphic 144">
              <a:extLst>
                <a:ext uri="{FF2B5EF4-FFF2-40B4-BE49-F238E27FC236}">
                  <a16:creationId xmlns:a16="http://schemas.microsoft.com/office/drawing/2014/main" id="{8B9DC215-E1A5-8F80-F9DB-70821BEE6204}"/>
                </a:ext>
              </a:extLst>
            </p:cNvPr>
            <p:cNvSpPr/>
            <p:nvPr/>
          </p:nvSpPr>
          <p:spPr>
            <a:xfrm>
              <a:off x="1901812" y="299364"/>
              <a:ext cx="805180" cy="364490"/>
            </a:xfrm>
            <a:custGeom>
              <a:avLst/>
              <a:gdLst/>
              <a:ahLst/>
              <a:cxnLst/>
              <a:rect l="l" t="t" r="r" b="b"/>
              <a:pathLst>
                <a:path w="805180" h="364490">
                  <a:moveTo>
                    <a:pt x="252399" y="0"/>
                  </a:moveTo>
                  <a:lnTo>
                    <a:pt x="0" y="363931"/>
                  </a:lnTo>
                  <a:lnTo>
                    <a:pt x="805052" y="125641"/>
                  </a:lnTo>
                  <a:lnTo>
                    <a:pt x="252399" y="0"/>
                  </a:lnTo>
                  <a:close/>
                </a:path>
              </a:pathLst>
            </a:custGeom>
            <a:solidFill>
              <a:srgbClr val="2E589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Graphic 145">
              <a:extLst>
                <a:ext uri="{FF2B5EF4-FFF2-40B4-BE49-F238E27FC236}">
                  <a16:creationId xmlns:a16="http://schemas.microsoft.com/office/drawing/2014/main" id="{93D4219F-3A70-B48B-4D59-4D721C4040D2}"/>
                </a:ext>
              </a:extLst>
            </p:cNvPr>
            <p:cNvSpPr/>
            <p:nvPr/>
          </p:nvSpPr>
          <p:spPr>
            <a:xfrm>
              <a:off x="2154212" y="164261"/>
              <a:ext cx="1005205" cy="260985"/>
            </a:xfrm>
            <a:custGeom>
              <a:avLst/>
              <a:gdLst/>
              <a:ahLst/>
              <a:cxnLst/>
              <a:rect l="l" t="t" r="r" b="b"/>
              <a:pathLst>
                <a:path w="1005205" h="260985">
                  <a:moveTo>
                    <a:pt x="1005001" y="0"/>
                  </a:moveTo>
                  <a:lnTo>
                    <a:pt x="0" y="135102"/>
                  </a:lnTo>
                  <a:lnTo>
                    <a:pt x="552653" y="260743"/>
                  </a:lnTo>
                  <a:lnTo>
                    <a:pt x="1005001" y="0"/>
                  </a:lnTo>
                  <a:close/>
                </a:path>
              </a:pathLst>
            </a:custGeom>
            <a:solidFill>
              <a:srgbClr val="3D87C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Graphic 146">
              <a:extLst>
                <a:ext uri="{FF2B5EF4-FFF2-40B4-BE49-F238E27FC236}">
                  <a16:creationId xmlns:a16="http://schemas.microsoft.com/office/drawing/2014/main" id="{F61951CB-4DB8-3206-1B73-CA4B28D6AE66}"/>
                </a:ext>
              </a:extLst>
            </p:cNvPr>
            <p:cNvSpPr/>
            <p:nvPr/>
          </p:nvSpPr>
          <p:spPr>
            <a:xfrm>
              <a:off x="2706865" y="58699"/>
              <a:ext cx="1238250" cy="366395"/>
            </a:xfrm>
            <a:custGeom>
              <a:avLst/>
              <a:gdLst/>
              <a:ahLst/>
              <a:cxnLst/>
              <a:rect l="l" t="t" r="r" b="b"/>
              <a:pathLst>
                <a:path w="1238250" h="366395">
                  <a:moveTo>
                    <a:pt x="1237627" y="0"/>
                  </a:moveTo>
                  <a:lnTo>
                    <a:pt x="452348" y="105562"/>
                  </a:lnTo>
                  <a:lnTo>
                    <a:pt x="0" y="366306"/>
                  </a:lnTo>
                  <a:lnTo>
                    <a:pt x="1237627" y="0"/>
                  </a:lnTo>
                  <a:close/>
                </a:path>
              </a:pathLst>
            </a:custGeom>
            <a:solidFill>
              <a:srgbClr val="45A6DD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478</Words>
  <Application>Microsoft Office PowerPoint</Application>
  <PresentationFormat>On-screen Show (16:9)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Inter Bold</vt:lpstr>
      <vt:lpstr>Inter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Eliesa Mavraj</cp:lastModifiedBy>
  <cp:revision>3</cp:revision>
  <dcterms:created xsi:type="dcterms:W3CDTF">2026-06-01T12:04:12Z</dcterms:created>
  <dcterms:modified xsi:type="dcterms:W3CDTF">2026-06-02T16:13:48Z</dcterms:modified>
</cp:coreProperties>
</file>