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5143500" type="screen16x9"/>
  <p:notesSz cx="5143500" cy="9144000"/>
  <p:embeddedFontLst>
    <p:embeddedFont>
      <p:font typeface="Inter" panose="020B0604020202020204" charset="0"/>
      <p:regular r:id="rId6"/>
    </p:embeddedFont>
    <p:embeddedFont>
      <p:font typeface="Inter Bold" panose="020B0604020202020204" charset="0"/>
      <p:regular r:id="rId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7" d="100"/>
          <a:sy n="117" d="100"/>
        </p:scale>
        <p:origin x="228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48312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6F4F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3343" y="0"/>
            <a:ext cx="3080657" cy="462098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06822" y="1167375"/>
            <a:ext cx="3558332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SUNVOLTA ENERGY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459097" y="1585565"/>
            <a:ext cx="5115223" cy="5348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Energjia e së Ardhmes</a:t>
            </a:r>
            <a:endParaRPr lang="en-US" dirty="0"/>
          </a:p>
        </p:txBody>
      </p:sp>
      <p:sp>
        <p:nvSpPr>
          <p:cNvPr id="7" name="Text 4"/>
          <p:cNvSpPr/>
          <p:nvPr/>
        </p:nvSpPr>
        <p:spPr>
          <a:xfrm>
            <a:off x="496119" y="1922338"/>
            <a:ext cx="4722763" cy="992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 themeluar në vitin 2017 në Prishtinë, Kosovë, </a:t>
            </a:r>
            <a:r>
              <a:rPr lang="en-US" sz="95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Sunvolta Energy</a:t>
            </a: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është kompani lider në sektorin e energjisë së ripërtëritshme — e specializuar në zhvillimin, projektimin, ndërtimin, operimin dhe mirëmbajtjen e projekteve energjetike me fokus në energjinë solare, energjinë e erës, infrastrukturën elektrike dhe mobilitetin elektrik.</a:t>
            </a:r>
            <a:endParaRPr lang="en-US" sz="950" dirty="0"/>
          </a:p>
        </p:txBody>
      </p:sp>
      <p:sp>
        <p:nvSpPr>
          <p:cNvPr id="8" name="Shape 5"/>
          <p:cNvSpPr/>
          <p:nvPr/>
        </p:nvSpPr>
        <p:spPr>
          <a:xfrm>
            <a:off x="406822" y="3054176"/>
            <a:ext cx="2388691" cy="1744191"/>
          </a:xfrm>
          <a:prstGeom prst="roundRect">
            <a:avLst>
              <a:gd name="adj" fmla="val 5121"/>
            </a:avLst>
          </a:prstGeom>
          <a:solidFill>
            <a:srgbClr val="4950B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530796" y="3178150"/>
            <a:ext cx="2007766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Vizioni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530796" y="3495973"/>
            <a:ext cx="2140744" cy="992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Të jemi kompania më e besueshme dhe më inovative në Evropën Juglindore për zhvillimin dhe implementimin e projekteve të energjisë së ripërtëritshme.</a:t>
            </a:r>
            <a:endParaRPr lang="en-US" sz="950" dirty="0"/>
          </a:p>
        </p:txBody>
      </p:sp>
      <p:sp>
        <p:nvSpPr>
          <p:cNvPr id="11" name="Text 8"/>
          <p:cNvSpPr/>
          <p:nvPr/>
        </p:nvSpPr>
        <p:spPr>
          <a:xfrm>
            <a:off x="3013546" y="3178150"/>
            <a:ext cx="2007766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Misioni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3013546" y="3495973"/>
            <a:ext cx="2210098" cy="11907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Të ofrojmë zgjidhje energjetike të qëndrueshme, efikase dhe ekonomikisht të leverdishme, duke ndihmuar bizneset dhe komunitetet të reduktojnë kostot e energjisë dhe ndikimin mjedisor.</a:t>
            </a:r>
            <a:endParaRPr lang="en-US" sz="95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54DB618-329B-9FB1-0D4A-9AB14C6E8E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3585" y="-92354"/>
            <a:ext cx="2659922" cy="87497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A2ACEEF-2C48-C859-F3C1-42DC8C1CE3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8150" y="4739362"/>
            <a:ext cx="996042" cy="32764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390451"/>
            <a:ext cx="3461445" cy="3754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Shërbimet Kryesore</a:t>
            </a:r>
            <a:endParaRPr lang="en-US" sz="2350" dirty="0"/>
          </a:p>
        </p:txBody>
      </p:sp>
      <p:sp>
        <p:nvSpPr>
          <p:cNvPr id="3" name="Text 1"/>
          <p:cNvSpPr/>
          <p:nvPr/>
        </p:nvSpPr>
        <p:spPr>
          <a:xfrm>
            <a:off x="496119" y="998711"/>
            <a:ext cx="8151763" cy="3784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9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Sunvolta ofron zgjidhje të integruara </a:t>
            </a:r>
            <a:r>
              <a:rPr lang="en-US" sz="90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"nga ideja deri në realizim"</a:t>
            </a:r>
            <a:r>
              <a:rPr lang="en-US" sz="9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duke mbuluar çdo fazë të projektit energjetik për klientë industrialë, komercialë, institucionalë dhe investitorë privatë.</a:t>
            </a:r>
            <a:endParaRPr lang="en-US" sz="9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119" y="1508075"/>
            <a:ext cx="1118667" cy="69138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96119" y="2344936"/>
            <a:ext cx="1514252" cy="187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Zhvillimi i Projekteve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496119" y="2602483"/>
            <a:ext cx="1928813" cy="946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9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Studime fizibiliteti, analiza teknike dhe ekonomike, projektim, leje, licencime dhe konsulencë për financim gjatë gjithë ciklit të projektit.</a:t>
            </a:r>
            <a:endParaRPr lang="en-US" sz="9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0411" y="1508075"/>
            <a:ext cx="1118667" cy="691381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2570411" y="2344936"/>
            <a:ext cx="1502122" cy="187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EPC – Turn-Key</a:t>
            </a:r>
            <a:endParaRPr lang="en-US" sz="1150" dirty="0"/>
          </a:p>
        </p:txBody>
      </p:sp>
      <p:sp>
        <p:nvSpPr>
          <p:cNvPr id="9" name="Text 5"/>
          <p:cNvSpPr/>
          <p:nvPr/>
        </p:nvSpPr>
        <p:spPr>
          <a:xfrm>
            <a:off x="2570411" y="2602483"/>
            <a:ext cx="1928813" cy="946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9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Projektim profesional, furnizim me pajisje të certifikuara, menaxhim ndërtimi, instalime elektrike, integrim në rrjet dhe dorëzim "çelës në dorë".</a:t>
            </a:r>
            <a:endParaRPr lang="en-US" sz="9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4703" y="1508075"/>
            <a:ext cx="1118667" cy="691381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4644703" y="2344936"/>
            <a:ext cx="1928813" cy="3754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Operim dhe Mirëmbajtje (O&amp;M)</a:t>
            </a:r>
            <a:endParaRPr lang="en-US" sz="1150" dirty="0"/>
          </a:p>
        </p:txBody>
      </p:sp>
      <p:sp>
        <p:nvSpPr>
          <p:cNvPr id="12" name="Text 7"/>
          <p:cNvSpPr/>
          <p:nvPr/>
        </p:nvSpPr>
        <p:spPr>
          <a:xfrm>
            <a:off x="4644703" y="2790230"/>
            <a:ext cx="1928813" cy="946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9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Monitorim 24/7, mirëmbajtje parandaluese dhe korrigjuese, diagnostikim teknik, pastrim profesional i paneleve dhe raportim i performancës.</a:t>
            </a:r>
            <a:endParaRPr lang="en-US" sz="90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18995" y="1508075"/>
            <a:ext cx="1118741" cy="691381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6718995" y="2344936"/>
            <a:ext cx="1928887" cy="3754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Infrastrukturë EV Charging</a:t>
            </a:r>
            <a:endParaRPr lang="en-US" sz="1150" dirty="0"/>
          </a:p>
        </p:txBody>
      </p:sp>
      <p:sp>
        <p:nvSpPr>
          <p:cNvPr id="15" name="Text 9"/>
          <p:cNvSpPr/>
          <p:nvPr/>
        </p:nvSpPr>
        <p:spPr>
          <a:xfrm>
            <a:off x="6718995" y="2790230"/>
            <a:ext cx="1928887" cy="946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9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Furnizim dhe instalim stacionesh karikimi, karikues të shpejtë dhe ultra të shpejtë, zgjidhje për flota komerciale dhe sisteme inteligjente të energjisë.</a:t>
            </a:r>
            <a:endParaRPr lang="en-US" sz="900" dirty="0"/>
          </a:p>
        </p:txBody>
      </p:sp>
      <p:sp>
        <p:nvSpPr>
          <p:cNvPr id="16" name="Shape 10"/>
          <p:cNvSpPr/>
          <p:nvPr/>
        </p:nvSpPr>
        <p:spPr>
          <a:xfrm>
            <a:off x="496119" y="3867299"/>
            <a:ext cx="4017690" cy="885751"/>
          </a:xfrm>
          <a:prstGeom prst="roundRect">
            <a:avLst>
              <a:gd name="adj" fmla="val 5698"/>
            </a:avLst>
          </a:prstGeom>
          <a:solidFill>
            <a:srgbClr val="DADBF1"/>
          </a:solidFill>
          <a:ln w="4763">
            <a:solidFill>
              <a:srgbClr val="C0C1D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1"/>
          <p:cNvSpPr/>
          <p:nvPr/>
        </p:nvSpPr>
        <p:spPr>
          <a:xfrm>
            <a:off x="620985" y="3992166"/>
            <a:ext cx="1526158" cy="187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Sisteme Fotovoltaike</a:t>
            </a:r>
            <a:endParaRPr lang="en-US" sz="1150" dirty="0"/>
          </a:p>
        </p:txBody>
      </p:sp>
      <p:sp>
        <p:nvSpPr>
          <p:cNvPr id="18" name="Text 12"/>
          <p:cNvSpPr/>
          <p:nvPr/>
        </p:nvSpPr>
        <p:spPr>
          <a:xfrm>
            <a:off x="620985" y="4249713"/>
            <a:ext cx="3767956" cy="3784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9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Për biznese, industri, institucione publike, ekonomi familjare, centrale tokësore dhe sisteme hibride me bateri.</a:t>
            </a:r>
            <a:endParaRPr lang="en-US" sz="900" dirty="0"/>
          </a:p>
        </p:txBody>
      </p:sp>
      <p:sp>
        <p:nvSpPr>
          <p:cNvPr id="19" name="Shape 13"/>
          <p:cNvSpPr/>
          <p:nvPr/>
        </p:nvSpPr>
        <p:spPr>
          <a:xfrm>
            <a:off x="4630192" y="3867299"/>
            <a:ext cx="4017690" cy="885751"/>
          </a:xfrm>
          <a:prstGeom prst="roundRect">
            <a:avLst>
              <a:gd name="adj" fmla="val 5698"/>
            </a:avLst>
          </a:prstGeom>
          <a:solidFill>
            <a:srgbClr val="DADBF1"/>
          </a:solidFill>
          <a:ln w="4763">
            <a:solidFill>
              <a:srgbClr val="C0C1D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4"/>
          <p:cNvSpPr/>
          <p:nvPr/>
        </p:nvSpPr>
        <p:spPr>
          <a:xfrm>
            <a:off x="4755059" y="3992166"/>
            <a:ext cx="1502122" cy="187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Inxhinieri Elektrike</a:t>
            </a:r>
            <a:endParaRPr lang="en-US" sz="1150" dirty="0"/>
          </a:p>
        </p:txBody>
      </p:sp>
      <p:sp>
        <p:nvSpPr>
          <p:cNvPr id="21" name="Text 15"/>
          <p:cNvSpPr/>
          <p:nvPr/>
        </p:nvSpPr>
        <p:spPr>
          <a:xfrm>
            <a:off x="4755059" y="4249713"/>
            <a:ext cx="3767956" cy="3784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9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Projektim elektrik, instalime tensioni të ulët dhe të mesëm, sisteme industriale, monitorim, automatizim dhe auditime energjetike.</a:t>
            </a:r>
            <a:endParaRPr lang="en-US" sz="900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851737DF-5D1B-792F-888D-68371B3CAD0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58150" y="4781625"/>
            <a:ext cx="996042" cy="31395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354211"/>
            <a:ext cx="3558332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Pse Sunvolta?</a:t>
            </a:r>
            <a:endParaRPr lang="en-US" sz="24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1831" y="989781"/>
            <a:ext cx="2648843" cy="153709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77242" y="1128043"/>
            <a:ext cx="1906786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Ekspertizë e Specializuar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677242" y="1396305"/>
            <a:ext cx="2315170" cy="992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Ekip profesional me inxhinierë, projektues dhe menaxherë projektesh me përvojë të gjerë në projektet energjetike dhe infrastrukturore në rajon.</a:t>
            </a:r>
            <a:endParaRPr lang="en-US" sz="9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40360" y="989781"/>
            <a:ext cx="2648917" cy="153709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3435772" y="1128043"/>
            <a:ext cx="1773287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Cilësi dhe Besueshmëri</a:t>
            </a:r>
            <a:endParaRPr lang="en-US" sz="1200" dirty="0"/>
          </a:p>
        </p:txBody>
      </p:sp>
      <p:sp>
        <p:nvSpPr>
          <p:cNvPr id="8" name="Text 4"/>
          <p:cNvSpPr/>
          <p:nvPr/>
        </p:nvSpPr>
        <p:spPr>
          <a:xfrm>
            <a:off x="3435772" y="1396305"/>
            <a:ext cx="2315245" cy="992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Përdorim ekskluziv i pajisjeve dhe teknologjive të certifikuara sipas standardeve ndërkombëtare për siguri maksimale dhe jetëgjatësi të impianteve.</a:t>
            </a:r>
            <a:endParaRPr lang="en-US" sz="9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98964" y="989781"/>
            <a:ext cx="2648843" cy="153709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194375" y="1128043"/>
            <a:ext cx="2280270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Inovacion dhe Qëndrueshmëri</a:t>
            </a:r>
            <a:endParaRPr lang="en-US" sz="1200" dirty="0"/>
          </a:p>
        </p:txBody>
      </p:sp>
      <p:sp>
        <p:nvSpPr>
          <p:cNvPr id="11" name="Text 6"/>
          <p:cNvSpPr/>
          <p:nvPr/>
        </p:nvSpPr>
        <p:spPr>
          <a:xfrm>
            <a:off x="6194375" y="1396305"/>
            <a:ext cx="2315170" cy="992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Aplikim i teknologjive moderne të monitorimit dhe menaxhimit të energjisë, me fokus në reduktimin e emetimeve të karbonit dhe promovimin e energjisë së pastër.</a:t>
            </a:r>
            <a:endParaRPr lang="en-US" sz="950" dirty="0"/>
          </a:p>
        </p:txBody>
      </p:sp>
      <p:sp>
        <p:nvSpPr>
          <p:cNvPr id="12" name="Shape 7"/>
          <p:cNvSpPr/>
          <p:nvPr/>
        </p:nvSpPr>
        <p:spPr>
          <a:xfrm>
            <a:off x="406822" y="2666405"/>
            <a:ext cx="4103191" cy="1366317"/>
          </a:xfrm>
          <a:prstGeom prst="roundRect">
            <a:avLst>
              <a:gd name="adj" fmla="val 6537"/>
            </a:avLst>
          </a:prstGeom>
          <a:solidFill>
            <a:srgbClr val="4950B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8"/>
          <p:cNvSpPr/>
          <p:nvPr/>
        </p:nvSpPr>
        <p:spPr>
          <a:xfrm>
            <a:off x="530796" y="2790379"/>
            <a:ext cx="2007766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Prania Rajonale</a:t>
            </a:r>
            <a:endParaRPr lang="en-US" sz="1200" dirty="0"/>
          </a:p>
        </p:txBody>
      </p:sp>
      <p:sp>
        <p:nvSpPr>
          <p:cNvPr id="14" name="Text 9"/>
          <p:cNvSpPr/>
          <p:nvPr/>
        </p:nvSpPr>
        <p:spPr>
          <a:xfrm>
            <a:off x="530796" y="3108201"/>
            <a:ext cx="3855244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Sunvolta operon me sukses në </a:t>
            </a:r>
            <a:r>
              <a:rPr lang="en-US" sz="9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Kosovë, Shqipëri, Maqedoni të Veriut</a:t>
            </a:r>
            <a:r>
              <a:rPr lang="en-US" sz="9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dhe tregje të tjera të Evropës Juglindore — duke u zgjeruar vazhdimisht.</a:t>
            </a:r>
            <a:endParaRPr lang="en-US" sz="950" dirty="0"/>
          </a:p>
        </p:txBody>
      </p:sp>
      <p:sp>
        <p:nvSpPr>
          <p:cNvPr id="15" name="Text 10"/>
          <p:cNvSpPr/>
          <p:nvPr/>
        </p:nvSpPr>
        <p:spPr>
          <a:xfrm>
            <a:off x="4728046" y="2790379"/>
            <a:ext cx="2007766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Na Kontaktoni</a:t>
            </a:r>
            <a:endParaRPr lang="en-US" sz="1200" dirty="0"/>
          </a:p>
        </p:txBody>
      </p:sp>
      <p:sp>
        <p:nvSpPr>
          <p:cNvPr id="16" name="Text 11"/>
          <p:cNvSpPr/>
          <p:nvPr/>
        </p:nvSpPr>
        <p:spPr>
          <a:xfrm>
            <a:off x="4728046" y="3108201"/>
            <a:ext cx="3924598" cy="81289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📍</a:t>
            </a: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Rr. Vicianum C2.2, Arbëri, Prishtinë</a:t>
            </a:r>
            <a:endParaRPr lang="en-US" sz="95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📞</a:t>
            </a: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+383 45 667 511</a:t>
            </a:r>
            <a:endParaRPr lang="en-US" sz="95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📧</a:t>
            </a: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info@sunvolta-ks.com</a:t>
            </a:r>
            <a:endParaRPr lang="en-US" sz="95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🌐</a:t>
            </a: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www.sunvolta-ks.com</a:t>
            </a:r>
            <a:endParaRPr lang="en-US" sz="950" dirty="0"/>
          </a:p>
        </p:txBody>
      </p:sp>
      <p:sp>
        <p:nvSpPr>
          <p:cNvPr id="17" name="Text 12"/>
          <p:cNvSpPr/>
          <p:nvPr/>
        </p:nvSpPr>
        <p:spPr>
          <a:xfrm>
            <a:off x="682154" y="4311774"/>
            <a:ext cx="8422928" cy="198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"Ne ndërtojmë zgjidhje energjetike që fuqizojnë bizneset dhe kontribuojnë në një të ardhme më të gjelbër për Kosovën dhe rajonin."</a:t>
            </a:r>
            <a:endParaRPr lang="en-US" sz="950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269DD2E-48C2-4A53-2ACA-C4E68189F7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8150" y="4739362"/>
            <a:ext cx="996042" cy="32764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456</Words>
  <Application>Microsoft Office PowerPoint</Application>
  <PresentationFormat>On-screen Show (16:9)</PresentationFormat>
  <Paragraphs>39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Inter</vt:lpstr>
      <vt:lpstr>Inter Bold</vt:lpstr>
      <vt:lpstr>Arial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Astrit Rexhaj</cp:lastModifiedBy>
  <cp:revision>2</cp:revision>
  <dcterms:created xsi:type="dcterms:W3CDTF">2026-06-15T13:58:54Z</dcterms:created>
  <dcterms:modified xsi:type="dcterms:W3CDTF">2026-06-15T14:05:52Z</dcterms:modified>
</cp:coreProperties>
</file>