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46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824210"/>
            <a:ext cx="3558332"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UNISOLAR</a:t>
            </a:r>
            <a:endParaRPr lang="en-US" sz="2400" dirty="0"/>
          </a:p>
        </p:txBody>
      </p:sp>
      <p:sp>
        <p:nvSpPr>
          <p:cNvPr id="4" name="Text 1"/>
          <p:cNvSpPr/>
          <p:nvPr/>
        </p:nvSpPr>
        <p:spPr>
          <a:xfrm>
            <a:off x="496119" y="1397793"/>
            <a:ext cx="4722763" cy="1190774"/>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Kompani e specializuar në projektimin, furnizimin dhe implementimin e sistemeve fotovoltaike (PV) — duke ofruar zgjidhje të avancuara për sektorin rezidencial, komercial dhe utiliteti (projekte energjetike në shkallë të gjerë). UNISOLAR fokusohet në teknologjinë moderne dhe standardet ndërkombëtare për të siguruar efikasitet maksimal dhe kthim të qëndrueshëm të investimit për klientët e saj.</a:t>
            </a:r>
            <a:endParaRPr lang="en-US" sz="950" dirty="0"/>
          </a:p>
        </p:txBody>
      </p:sp>
      <p:sp>
        <p:nvSpPr>
          <p:cNvPr id="5" name="Shape 2"/>
          <p:cNvSpPr/>
          <p:nvPr/>
        </p:nvSpPr>
        <p:spPr>
          <a:xfrm>
            <a:off x="496119" y="2728094"/>
            <a:ext cx="2299395" cy="1319585"/>
          </a:xfrm>
          <a:prstGeom prst="roundRect">
            <a:avLst>
              <a:gd name="adj" fmla="val 3948"/>
            </a:avLst>
          </a:prstGeom>
          <a:solidFill>
            <a:srgbClr val="DADBF1"/>
          </a:solidFill>
          <a:ln w="4763">
            <a:solidFill>
              <a:srgbClr val="C0C1D7"/>
            </a:solidFill>
            <a:prstDash val="solid"/>
          </a:ln>
        </p:spPr>
        <p:txBody>
          <a:bodyPr/>
          <a:lstStyle/>
          <a:p>
            <a:endParaRPr lang="en-US"/>
          </a:p>
        </p:txBody>
      </p:sp>
      <p:sp>
        <p:nvSpPr>
          <p:cNvPr id="6" name="Text 3"/>
          <p:cNvSpPr/>
          <p:nvPr/>
        </p:nvSpPr>
        <p:spPr>
          <a:xfrm>
            <a:off x="624855" y="2856830"/>
            <a:ext cx="1550566" cy="193849"/>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Rezidencial</a:t>
            </a:r>
            <a:endParaRPr lang="en-US" sz="1200" dirty="0"/>
          </a:p>
        </p:txBody>
      </p:sp>
      <p:sp>
        <p:nvSpPr>
          <p:cNvPr id="7" name="Text 4"/>
          <p:cNvSpPr/>
          <p:nvPr/>
        </p:nvSpPr>
        <p:spPr>
          <a:xfrm>
            <a:off x="624855" y="3125093"/>
            <a:ext cx="2041922" cy="793849"/>
          </a:xfrm>
          <a:prstGeom prst="rect">
            <a:avLst/>
          </a:prstGeom>
          <a:noFill/>
          <a:ln/>
        </p:spPr>
        <p:txBody>
          <a:bodyPr wrap="square" lIns="0" tIns="0" rIns="0" bIns="0" rtlCol="0" anchor="t">
            <a:normAutofit/>
          </a:bodyPr>
          <a:lstStyle/>
          <a:p>
            <a:pPr marL="0" indent="0" algn="l">
              <a:lnSpc>
                <a:spcPct val="133000"/>
              </a:lnSpc>
              <a:buNone/>
            </a:pPr>
            <a:r>
              <a:rPr lang="en-US" sz="950" dirty="0" err="1">
                <a:solidFill>
                  <a:srgbClr val="272525"/>
                </a:solidFill>
                <a:latin typeface="Inter" pitchFamily="34" charset="0"/>
                <a:ea typeface="Inter" pitchFamily="34" charset="-122"/>
                <a:cs typeface="Inter" pitchFamily="34" charset="-120"/>
              </a:rPr>
              <a:t>Sisteme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të dizajnuara posaçërisht për shtëpitë dhe banesat private, me kthim optimal të investimit.</a:t>
            </a:r>
            <a:endParaRPr lang="en-US" sz="950" dirty="0"/>
          </a:p>
        </p:txBody>
      </p:sp>
      <p:sp>
        <p:nvSpPr>
          <p:cNvPr id="8" name="Shape 5"/>
          <p:cNvSpPr/>
          <p:nvPr/>
        </p:nvSpPr>
        <p:spPr>
          <a:xfrm>
            <a:off x="2919487" y="2728094"/>
            <a:ext cx="2299395" cy="1319585"/>
          </a:xfrm>
          <a:prstGeom prst="roundRect">
            <a:avLst>
              <a:gd name="adj" fmla="val 3948"/>
            </a:avLst>
          </a:prstGeom>
          <a:solidFill>
            <a:srgbClr val="DADBF1"/>
          </a:solidFill>
          <a:ln w="4763">
            <a:solidFill>
              <a:srgbClr val="C0C1D7"/>
            </a:solidFill>
            <a:prstDash val="solid"/>
          </a:ln>
        </p:spPr>
        <p:txBody>
          <a:bodyPr/>
          <a:lstStyle/>
          <a:p>
            <a:endParaRPr lang="en-US"/>
          </a:p>
        </p:txBody>
      </p:sp>
      <p:sp>
        <p:nvSpPr>
          <p:cNvPr id="9" name="Text 6"/>
          <p:cNvSpPr/>
          <p:nvPr/>
        </p:nvSpPr>
        <p:spPr>
          <a:xfrm>
            <a:off x="3048223" y="2856830"/>
            <a:ext cx="1550566" cy="193849"/>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Komercial</a:t>
            </a:r>
            <a:endParaRPr lang="en-US" sz="1200" dirty="0"/>
          </a:p>
        </p:txBody>
      </p:sp>
      <p:sp>
        <p:nvSpPr>
          <p:cNvPr id="10" name="Text 7"/>
          <p:cNvSpPr/>
          <p:nvPr/>
        </p:nvSpPr>
        <p:spPr>
          <a:xfrm>
            <a:off x="3048223" y="3125093"/>
            <a:ext cx="2041922"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Zgjidhje energjetike për biznese, objekte tregtare dhe industriale me nevoja të larta energjetike.</a:t>
            </a:r>
            <a:endParaRPr lang="en-US" sz="950" dirty="0"/>
          </a:p>
        </p:txBody>
      </p:sp>
      <p:sp>
        <p:nvSpPr>
          <p:cNvPr id="11" name="Shape 8"/>
          <p:cNvSpPr/>
          <p:nvPr/>
        </p:nvSpPr>
        <p:spPr>
          <a:xfrm>
            <a:off x="496119" y="4171652"/>
            <a:ext cx="4722763" cy="922660"/>
          </a:xfrm>
          <a:prstGeom prst="roundRect">
            <a:avLst>
              <a:gd name="adj" fmla="val 5647"/>
            </a:avLst>
          </a:prstGeom>
          <a:solidFill>
            <a:srgbClr val="DADBF1"/>
          </a:solidFill>
          <a:ln w="4763">
            <a:solidFill>
              <a:srgbClr val="C0C1D7"/>
            </a:solidFill>
            <a:prstDash val="solid"/>
          </a:ln>
        </p:spPr>
        <p:txBody>
          <a:bodyPr/>
          <a:lstStyle/>
          <a:p>
            <a:endParaRPr lang="en-US"/>
          </a:p>
        </p:txBody>
      </p:sp>
      <p:sp>
        <p:nvSpPr>
          <p:cNvPr id="12" name="Text 9"/>
          <p:cNvSpPr/>
          <p:nvPr/>
        </p:nvSpPr>
        <p:spPr>
          <a:xfrm>
            <a:off x="624855" y="4300388"/>
            <a:ext cx="1550566" cy="193849"/>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Utiliteti</a:t>
            </a:r>
            <a:endParaRPr lang="en-US" sz="1200" dirty="0"/>
          </a:p>
        </p:txBody>
      </p:sp>
      <p:sp>
        <p:nvSpPr>
          <p:cNvPr id="13" name="Text 10"/>
          <p:cNvSpPr/>
          <p:nvPr/>
        </p:nvSpPr>
        <p:spPr>
          <a:xfrm>
            <a:off x="624855" y="4568651"/>
            <a:ext cx="4465290"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Projekte energjetike në shkallë të gjerë për investitorë dhe operatorë të sektorit publik dhe privat.</a:t>
            </a:r>
            <a:endParaRPr lang="en-US" sz="950" dirty="0"/>
          </a:p>
        </p:txBody>
      </p:sp>
      <p:pic>
        <p:nvPicPr>
          <p:cNvPr id="14" name="Image 161">
            <a:extLst>
              <a:ext uri="{FF2B5EF4-FFF2-40B4-BE49-F238E27FC236}">
                <a16:creationId xmlns:a16="http://schemas.microsoft.com/office/drawing/2014/main" id="{359DFCFB-E13C-9721-B3D5-01C207B09915}"/>
              </a:ext>
            </a:extLst>
          </p:cNvPr>
          <p:cNvPicPr>
            <a:picLocks/>
          </p:cNvPicPr>
          <p:nvPr/>
        </p:nvPicPr>
        <p:blipFill>
          <a:blip r:embed="rId4" cstate="print"/>
          <a:stretch>
            <a:fillRect/>
          </a:stretch>
        </p:blipFill>
        <p:spPr>
          <a:xfrm>
            <a:off x="1951374" y="44389"/>
            <a:ext cx="2193698" cy="3875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21643" y="330547"/>
            <a:ext cx="3025304" cy="320948"/>
          </a:xfrm>
          <a:prstGeom prst="rect">
            <a:avLst/>
          </a:prstGeom>
          <a:noFill/>
          <a:ln/>
        </p:spPr>
        <p:txBody>
          <a:bodyPr wrap="none" lIns="0" tIns="0" rIns="0" bIns="0" rtlCol="0" anchor="t"/>
          <a:lstStyle/>
          <a:p>
            <a:pPr marL="0" indent="0" algn="l">
              <a:lnSpc>
                <a:spcPct val="104000"/>
              </a:lnSpc>
              <a:buNone/>
            </a:pPr>
            <a:r>
              <a:rPr lang="en-US" sz="2000" b="1" dirty="0">
                <a:solidFill>
                  <a:srgbClr val="000000"/>
                </a:solidFill>
                <a:latin typeface="Inter Bold" pitchFamily="34" charset="0"/>
                <a:ea typeface="Inter Bold" pitchFamily="34" charset="-122"/>
                <a:cs typeface="Inter Bold" pitchFamily="34" charset="-120"/>
              </a:rPr>
              <a:t>Shërbimet Kryesore</a:t>
            </a:r>
            <a:endParaRPr lang="en-US" sz="2000" dirty="0"/>
          </a:p>
        </p:txBody>
      </p:sp>
      <p:sp>
        <p:nvSpPr>
          <p:cNvPr id="3" name="Text 1"/>
          <p:cNvSpPr/>
          <p:nvPr/>
        </p:nvSpPr>
        <p:spPr>
          <a:xfrm>
            <a:off x="521643" y="821606"/>
            <a:ext cx="8100640" cy="300335"/>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UNISOLAR ofron një gamë të plotë shërbimesh — nga analiza fillestare e fizibilitetit deri te mirëmbajtja afatgjatë — duke siguruar që çdo </a:t>
            </a:r>
            <a:r>
              <a:rPr lang="en-US" sz="800" dirty="0" err="1">
                <a:solidFill>
                  <a:srgbClr val="272525"/>
                </a:solidFill>
                <a:latin typeface="Inter" pitchFamily="34" charset="0"/>
                <a:ea typeface="Inter" pitchFamily="34" charset="-122"/>
                <a:cs typeface="Inter" pitchFamily="34" charset="-120"/>
              </a:rPr>
              <a:t>projekt</a:t>
            </a:r>
            <a:r>
              <a:rPr lang="en-US" sz="800" dirty="0">
                <a:solidFill>
                  <a:srgbClr val="272525"/>
                </a:solidFill>
                <a:latin typeface="Inter" pitchFamily="34" charset="0"/>
                <a:ea typeface="Inter" pitchFamily="34" charset="-122"/>
                <a:cs typeface="Inter" pitchFamily="34" charset="-120"/>
              </a:rPr>
              <a:t> solar të funksionojë me performancën maksimale gjatë gjithë jetëgjatësisë së tij.</a:t>
            </a:r>
            <a:endParaRPr lang="en-US" sz="800" dirty="0"/>
          </a:p>
        </p:txBody>
      </p:sp>
      <p:pic>
        <p:nvPicPr>
          <p:cNvPr id="4" name="Image 0" descr="preencoded.png"/>
          <p:cNvPicPr>
            <a:picLocks noChangeAspect="1"/>
          </p:cNvPicPr>
          <p:nvPr/>
        </p:nvPicPr>
        <p:blipFill>
          <a:blip r:embed="rId3"/>
          <a:stretch>
            <a:fillRect/>
          </a:stretch>
        </p:blipFill>
        <p:spPr>
          <a:xfrm>
            <a:off x="521643" y="1217637"/>
            <a:ext cx="1524967" cy="942454"/>
          </a:xfrm>
          <a:prstGeom prst="rect">
            <a:avLst/>
          </a:prstGeom>
        </p:spPr>
      </p:pic>
      <p:sp>
        <p:nvSpPr>
          <p:cNvPr id="5" name="Text 2"/>
          <p:cNvSpPr/>
          <p:nvPr/>
        </p:nvSpPr>
        <p:spPr>
          <a:xfrm>
            <a:off x="521643" y="2266355"/>
            <a:ext cx="1712119" cy="160511"/>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Projektim dhe Dimensionim</a:t>
            </a:r>
            <a:endParaRPr lang="en-US" sz="1000" dirty="0"/>
          </a:p>
        </p:txBody>
      </p:sp>
      <p:sp>
        <p:nvSpPr>
          <p:cNvPr id="6" name="Text 3"/>
          <p:cNvSpPr/>
          <p:nvPr/>
        </p:nvSpPr>
        <p:spPr>
          <a:xfrm>
            <a:off x="521643" y="2477839"/>
            <a:ext cx="2629346" cy="750838"/>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Studim dhe projektim i sistemeve fotovoltaike për sektorin rezidencial, komercial dhe utiliteti, duke përdorur softuer të avancuar dhe standarde ndërkombëtare për të garantuar prodhimin optimal të energjisë.</a:t>
            </a:r>
            <a:endParaRPr lang="en-US" sz="800" dirty="0"/>
          </a:p>
        </p:txBody>
      </p:sp>
      <p:pic>
        <p:nvPicPr>
          <p:cNvPr id="7" name="Image 1" descr="preencoded.png"/>
          <p:cNvPicPr>
            <a:picLocks noChangeAspect="1"/>
          </p:cNvPicPr>
          <p:nvPr/>
        </p:nvPicPr>
        <p:blipFill>
          <a:blip r:embed="rId4"/>
          <a:stretch>
            <a:fillRect/>
          </a:stretch>
        </p:blipFill>
        <p:spPr>
          <a:xfrm>
            <a:off x="3257252" y="1217637"/>
            <a:ext cx="1524967" cy="942454"/>
          </a:xfrm>
          <a:prstGeom prst="rect">
            <a:avLst/>
          </a:prstGeom>
        </p:spPr>
      </p:pic>
      <p:sp>
        <p:nvSpPr>
          <p:cNvPr id="8" name="Text 4"/>
          <p:cNvSpPr/>
          <p:nvPr/>
        </p:nvSpPr>
        <p:spPr>
          <a:xfrm>
            <a:off x="3257252" y="2266355"/>
            <a:ext cx="1284015" cy="160511"/>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Furnizim me Pajisje</a:t>
            </a:r>
            <a:endParaRPr lang="en-US" sz="1000" dirty="0"/>
          </a:p>
        </p:txBody>
      </p:sp>
      <p:sp>
        <p:nvSpPr>
          <p:cNvPr id="9" name="Text 5"/>
          <p:cNvSpPr/>
          <p:nvPr/>
        </p:nvSpPr>
        <p:spPr>
          <a:xfrm>
            <a:off x="3257252" y="2477839"/>
            <a:ext cx="2629346" cy="600670"/>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Furnizim me pajisje të cilësisë së lartë: </a:t>
            </a:r>
            <a:r>
              <a:rPr lang="en-US" sz="800" dirty="0" err="1">
                <a:solidFill>
                  <a:srgbClr val="272525"/>
                </a:solidFill>
                <a:latin typeface="Inter" pitchFamily="34" charset="0"/>
                <a:ea typeface="Inter" pitchFamily="34" charset="-122"/>
                <a:cs typeface="Inter" pitchFamily="34" charset="-120"/>
              </a:rPr>
              <a:t>panele</a:t>
            </a:r>
            <a:r>
              <a:rPr lang="en-US" sz="800" dirty="0">
                <a:solidFill>
                  <a:srgbClr val="272525"/>
                </a:solidFill>
                <a:latin typeface="Inter" pitchFamily="34" charset="0"/>
                <a:ea typeface="Inter" pitchFamily="34" charset="-122"/>
                <a:cs typeface="Inter" pitchFamily="34" charset="-120"/>
              </a:rPr>
              <a:t> </a:t>
            </a:r>
            <a:r>
              <a:rPr lang="en-US" sz="800" dirty="0" err="1">
                <a:solidFill>
                  <a:srgbClr val="272525"/>
                </a:solidFill>
                <a:latin typeface="Inter" pitchFamily="34" charset="0"/>
                <a:ea typeface="Inter" pitchFamily="34" charset="-122"/>
                <a:cs typeface="Inter" pitchFamily="34" charset="-120"/>
              </a:rPr>
              <a:t>solare</a:t>
            </a:r>
            <a:r>
              <a:rPr lang="en-US" sz="800" dirty="0">
                <a:solidFill>
                  <a:srgbClr val="272525"/>
                </a:solidFill>
                <a:latin typeface="Inter" pitchFamily="34" charset="0"/>
                <a:ea typeface="Inter" pitchFamily="34" charset="-122"/>
                <a:cs typeface="Inter" pitchFamily="34" charset="-120"/>
              </a:rPr>
              <a:t>, inverterë, struktura montimi, </a:t>
            </a:r>
            <a:r>
              <a:rPr lang="en-US" sz="800" dirty="0" err="1">
                <a:solidFill>
                  <a:srgbClr val="272525"/>
                </a:solidFill>
                <a:latin typeface="Inter" pitchFamily="34" charset="0"/>
                <a:ea typeface="Inter" pitchFamily="34" charset="-122"/>
                <a:cs typeface="Inter" pitchFamily="34" charset="-120"/>
              </a:rPr>
              <a:t>sisteme</a:t>
            </a:r>
            <a:r>
              <a:rPr lang="en-US" sz="800" dirty="0">
                <a:solidFill>
                  <a:srgbClr val="272525"/>
                </a:solidFill>
                <a:latin typeface="Inter" pitchFamily="34" charset="0"/>
                <a:ea typeface="Inter" pitchFamily="34" charset="-122"/>
                <a:cs typeface="Inter" pitchFamily="34" charset="-120"/>
              </a:rPr>
              <a:t> </a:t>
            </a:r>
            <a:r>
              <a:rPr lang="en-US" sz="800" dirty="0" err="1">
                <a:solidFill>
                  <a:srgbClr val="272525"/>
                </a:solidFill>
                <a:latin typeface="Inter" pitchFamily="34" charset="0"/>
                <a:ea typeface="Inter" pitchFamily="34" charset="-122"/>
                <a:cs typeface="Inter" pitchFamily="34" charset="-120"/>
              </a:rPr>
              <a:t>baterive</a:t>
            </a:r>
            <a:r>
              <a:rPr lang="en-US" sz="800" dirty="0">
                <a:solidFill>
                  <a:srgbClr val="272525"/>
                </a:solidFill>
                <a:latin typeface="Inter" pitchFamily="34" charset="0"/>
                <a:ea typeface="Inter" pitchFamily="34" charset="-122"/>
                <a:cs typeface="Inter" pitchFamily="34" charset="-120"/>
              </a:rPr>
              <a:t> dhe të gjitha komponentët e nevojshëm — të gjitha nga prodhues të certifikuar ndërkombëtarisht.</a:t>
            </a:r>
            <a:endParaRPr lang="en-US" sz="800" dirty="0"/>
          </a:p>
        </p:txBody>
      </p:sp>
      <p:pic>
        <p:nvPicPr>
          <p:cNvPr id="10" name="Image 2" descr="preencoded.png"/>
          <p:cNvPicPr>
            <a:picLocks noChangeAspect="1"/>
          </p:cNvPicPr>
          <p:nvPr/>
        </p:nvPicPr>
        <p:blipFill>
          <a:blip r:embed="rId5"/>
          <a:stretch>
            <a:fillRect/>
          </a:stretch>
        </p:blipFill>
        <p:spPr>
          <a:xfrm>
            <a:off x="5992862" y="1217637"/>
            <a:ext cx="1525042" cy="942529"/>
          </a:xfrm>
          <a:prstGeom prst="rect">
            <a:avLst/>
          </a:prstGeom>
        </p:spPr>
      </p:pic>
      <p:sp>
        <p:nvSpPr>
          <p:cNvPr id="11" name="Text 6"/>
          <p:cNvSpPr/>
          <p:nvPr/>
        </p:nvSpPr>
        <p:spPr>
          <a:xfrm>
            <a:off x="5992862" y="2266429"/>
            <a:ext cx="1687116" cy="160511"/>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Instalim dhe Vënie në Punë</a:t>
            </a:r>
            <a:endParaRPr lang="en-US" sz="1000" dirty="0"/>
          </a:p>
        </p:txBody>
      </p:sp>
      <p:sp>
        <p:nvSpPr>
          <p:cNvPr id="12" name="Text 7"/>
          <p:cNvSpPr/>
          <p:nvPr/>
        </p:nvSpPr>
        <p:spPr>
          <a:xfrm>
            <a:off x="5992862" y="2477914"/>
            <a:ext cx="2629421" cy="600670"/>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Ekip profesional i certifikuar kryen instalimin dhe komisionimin e sistemeve fotovoltaike, duke respektuar të gjitha standardet teknike dhe rregulloret lokale të sigurisë.</a:t>
            </a:r>
            <a:endParaRPr lang="en-US" sz="800" dirty="0"/>
          </a:p>
        </p:txBody>
      </p:sp>
      <p:sp>
        <p:nvSpPr>
          <p:cNvPr id="13" name="Shape 8"/>
          <p:cNvSpPr/>
          <p:nvPr/>
        </p:nvSpPr>
        <p:spPr>
          <a:xfrm>
            <a:off x="447675" y="3324374"/>
            <a:ext cx="4072905" cy="1488579"/>
          </a:xfrm>
          <a:prstGeom prst="roundRect">
            <a:avLst>
              <a:gd name="adj" fmla="val 4969"/>
            </a:avLst>
          </a:prstGeom>
          <a:solidFill>
            <a:srgbClr val="4950BC"/>
          </a:solidFill>
          <a:ln/>
        </p:spPr>
        <p:txBody>
          <a:bodyPr/>
          <a:lstStyle/>
          <a:p>
            <a:endParaRPr lang="en-US"/>
          </a:p>
        </p:txBody>
      </p:sp>
      <p:sp>
        <p:nvSpPr>
          <p:cNvPr id="14" name="Text 9"/>
          <p:cNvSpPr/>
          <p:nvPr/>
        </p:nvSpPr>
        <p:spPr>
          <a:xfrm>
            <a:off x="550366" y="3409429"/>
            <a:ext cx="2069455" cy="160511"/>
          </a:xfrm>
          <a:prstGeom prst="rect">
            <a:avLst/>
          </a:prstGeom>
          <a:noFill/>
          <a:ln/>
        </p:spPr>
        <p:txBody>
          <a:bodyPr wrap="none" lIns="0" tIns="0" rIns="0" bIns="0" rtlCol="0" anchor="t"/>
          <a:lstStyle/>
          <a:p>
            <a:pPr marL="0" indent="0" algn="l">
              <a:lnSpc>
                <a:spcPct val="104000"/>
              </a:lnSpc>
              <a:buNone/>
            </a:pPr>
            <a:r>
              <a:rPr lang="en-US" sz="1000" b="1" dirty="0">
                <a:solidFill>
                  <a:srgbClr val="FFFFFF"/>
                </a:solidFill>
                <a:latin typeface="Inter Bold" pitchFamily="34" charset="0"/>
                <a:ea typeface="Inter Bold" pitchFamily="34" charset="-122"/>
                <a:cs typeface="Inter Bold" pitchFamily="34" charset="-120"/>
              </a:rPr>
              <a:t>Ruajtja e Energjisë (BESS)</a:t>
            </a:r>
            <a:endParaRPr lang="en-US" sz="1000" dirty="0"/>
          </a:p>
        </p:txBody>
      </p:sp>
      <p:sp>
        <p:nvSpPr>
          <p:cNvPr id="15" name="Text 10"/>
          <p:cNvSpPr/>
          <p:nvPr/>
        </p:nvSpPr>
        <p:spPr>
          <a:xfrm>
            <a:off x="550366" y="3654996"/>
            <a:ext cx="3867522" cy="300335"/>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FFFFFF"/>
                </a:solidFill>
                <a:latin typeface="Inter" pitchFamily="34" charset="0"/>
                <a:ea typeface="Inter" pitchFamily="34" charset="-122"/>
                <a:cs typeface="Inter" pitchFamily="34" charset="-120"/>
              </a:rPr>
              <a:t>Zgjidhje të integruara të ruajtjes së energjisë (Battery Energy Storage Systems) për pavarësi maksimale nga rrjeti elektrik dhe stabilitet të furnizimit 24/7.</a:t>
            </a:r>
            <a:endParaRPr lang="en-US" sz="800" dirty="0"/>
          </a:p>
        </p:txBody>
      </p:sp>
      <p:sp>
        <p:nvSpPr>
          <p:cNvPr id="16" name="Text 11"/>
          <p:cNvSpPr/>
          <p:nvPr/>
        </p:nvSpPr>
        <p:spPr>
          <a:xfrm>
            <a:off x="4702001" y="3409429"/>
            <a:ext cx="2145432" cy="160511"/>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Monitorim dhe Mirëmbajtje</a:t>
            </a:r>
            <a:endParaRPr lang="en-US" sz="1000" dirty="0"/>
          </a:p>
        </p:txBody>
      </p:sp>
      <p:sp>
        <p:nvSpPr>
          <p:cNvPr id="17" name="Text 12"/>
          <p:cNvSpPr/>
          <p:nvPr/>
        </p:nvSpPr>
        <p:spPr>
          <a:xfrm>
            <a:off x="4702001" y="3654996"/>
            <a:ext cx="3924970" cy="450503"/>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Shërbime të vazhdueshme të monitorimit të performancës dhe mirëmbajtjes preventive dhe korrigjuese, duke siguruar që sistemi juaj të funksionojë gjithmonë me efikasitetin maksimal.</a:t>
            </a:r>
            <a:endParaRPr lang="en-US" sz="800" dirty="0"/>
          </a:p>
        </p:txBody>
      </p:sp>
      <p:sp>
        <p:nvSpPr>
          <p:cNvPr id="18" name="Text 13"/>
          <p:cNvSpPr/>
          <p:nvPr/>
        </p:nvSpPr>
        <p:spPr>
          <a:xfrm>
            <a:off x="4702001" y="4190554"/>
            <a:ext cx="1741215" cy="160511"/>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Konsulencë Teknike</a:t>
            </a:r>
            <a:endParaRPr lang="en-US" sz="1000" dirty="0"/>
          </a:p>
        </p:txBody>
      </p:sp>
      <p:sp>
        <p:nvSpPr>
          <p:cNvPr id="19" name="Text 14"/>
          <p:cNvSpPr/>
          <p:nvPr/>
        </p:nvSpPr>
        <p:spPr>
          <a:xfrm>
            <a:off x="4702001" y="4436120"/>
            <a:ext cx="3924970" cy="300335"/>
          </a:xfrm>
          <a:prstGeom prst="rect">
            <a:avLst/>
          </a:prstGeom>
          <a:noFill/>
          <a:ln/>
        </p:spPr>
        <p:txBody>
          <a:bodyPr wrap="square" lIns="0" tIns="0" rIns="0" bIns="0" rtlCol="0" anchor="t">
            <a:normAutofit/>
          </a:bodyPr>
          <a:lstStyle/>
          <a:p>
            <a:pPr marL="0" indent="0" algn="l">
              <a:lnSpc>
                <a:spcPct val="122000"/>
              </a:lnSpc>
              <a:buNone/>
            </a:pPr>
            <a:r>
              <a:rPr lang="en-US" sz="800" dirty="0">
                <a:solidFill>
                  <a:srgbClr val="272525"/>
                </a:solidFill>
                <a:latin typeface="Inter" pitchFamily="34" charset="0"/>
                <a:ea typeface="Inter" pitchFamily="34" charset="-122"/>
                <a:cs typeface="Inter" pitchFamily="34" charset="-120"/>
              </a:rPr>
              <a:t>Analiza të plota fizibiliteti dhe konsulencë teknike për investime energjetike — duke ju ndihmuar të merrni vendime të informuara dhe fitimprurëse.</a:t>
            </a:r>
            <a:endParaRPr lang="en-US" sz="800" dirty="0"/>
          </a:p>
        </p:txBody>
      </p:sp>
      <p:pic>
        <p:nvPicPr>
          <p:cNvPr id="20" name="Image 161">
            <a:extLst>
              <a:ext uri="{FF2B5EF4-FFF2-40B4-BE49-F238E27FC236}">
                <a16:creationId xmlns:a16="http://schemas.microsoft.com/office/drawing/2014/main" id="{8EA88FE4-B5E9-35C3-F295-0689621B1E76}"/>
              </a:ext>
            </a:extLst>
          </p:cNvPr>
          <p:cNvPicPr>
            <a:picLocks/>
          </p:cNvPicPr>
          <p:nvPr/>
        </p:nvPicPr>
        <p:blipFill>
          <a:blip r:embed="rId6" cstate="print"/>
          <a:stretch>
            <a:fillRect/>
          </a:stretch>
        </p:blipFill>
        <p:spPr>
          <a:xfrm>
            <a:off x="8339818" y="4884230"/>
            <a:ext cx="740564" cy="15236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16791" y="607"/>
            <a:ext cx="3227209" cy="4840814"/>
          </a:xfrm>
          <a:prstGeom prst="rect">
            <a:avLst/>
          </a:prstGeom>
        </p:spPr>
      </p:pic>
      <p:sp>
        <p:nvSpPr>
          <p:cNvPr id="3" name="Text 0"/>
          <p:cNvSpPr/>
          <p:nvPr/>
        </p:nvSpPr>
        <p:spPr>
          <a:xfrm>
            <a:off x="441871" y="402134"/>
            <a:ext cx="3219152" cy="345281"/>
          </a:xfrm>
          <a:prstGeom prst="rect">
            <a:avLst/>
          </a:prstGeom>
          <a:noFill/>
          <a:ln/>
        </p:spPr>
        <p:txBody>
          <a:bodyPr wrap="none" lIns="0" tIns="0" rIns="0" bIns="0" rtlCol="0" anchor="t"/>
          <a:lstStyle/>
          <a:p>
            <a:pPr marL="0" indent="0" algn="l">
              <a:lnSpc>
                <a:spcPct val="104000"/>
              </a:lnSpc>
              <a:buNone/>
            </a:pPr>
            <a:r>
              <a:rPr lang="en-US" sz="2150" b="1" dirty="0">
                <a:solidFill>
                  <a:srgbClr val="000000"/>
                </a:solidFill>
                <a:latin typeface="Inter Bold" pitchFamily="34" charset="0"/>
                <a:ea typeface="Inter Bold" pitchFamily="34" charset="-122"/>
                <a:cs typeface="Inter Bold" pitchFamily="34" charset="-120"/>
              </a:rPr>
              <a:t>Na Kontaktoni</a:t>
            </a:r>
            <a:endParaRPr lang="en-US" sz="2150" dirty="0"/>
          </a:p>
        </p:txBody>
      </p:sp>
      <p:sp>
        <p:nvSpPr>
          <p:cNvPr id="4" name="Text 1"/>
          <p:cNvSpPr/>
          <p:nvPr/>
        </p:nvSpPr>
        <p:spPr>
          <a:xfrm>
            <a:off x="441871" y="894978"/>
            <a:ext cx="4831259" cy="668536"/>
          </a:xfrm>
          <a:prstGeom prst="rect">
            <a:avLst/>
          </a:prstGeom>
          <a:noFill/>
          <a:ln/>
        </p:spPr>
        <p:txBody>
          <a:bodyPr wrap="square" lIns="0" tIns="0" rIns="0" bIns="0" rtlCol="0" anchor="t">
            <a:normAutofit/>
          </a:bodyPr>
          <a:lstStyle/>
          <a:p>
            <a:pPr marL="0" indent="0" algn="l">
              <a:lnSpc>
                <a:spcPct val="126000"/>
              </a:lnSpc>
              <a:buNone/>
            </a:pPr>
            <a:r>
              <a:rPr lang="en-US" sz="850" dirty="0">
                <a:solidFill>
                  <a:srgbClr val="272525"/>
                </a:solidFill>
                <a:latin typeface="Inter" pitchFamily="34" charset="0"/>
                <a:ea typeface="Inter" pitchFamily="34" charset="-122"/>
                <a:cs typeface="Inter" pitchFamily="34" charset="-120"/>
              </a:rPr>
              <a:t>Jeni të gatshëm të bëni hapin drejt energjisë së rinovueshme? Ekipi ynë i ekspertëve është gati t'ju ofrojë konsultimin e parë falas dhe të hartojë zgjidhjen ideale energjetike për nevojat tuaja specifike — qofshin rezidenciale, komerciale apo industriale. Kontaktoni UNISOLAR sot dhe filloni udhëtimin tuaj drejt pavarësisë energjetike dhe kursimeve afatgjata.</a:t>
            </a:r>
            <a:endParaRPr lang="en-US" sz="85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1871" y="1674168"/>
            <a:ext cx="276151" cy="276151"/>
          </a:xfrm>
          <a:prstGeom prst="rect">
            <a:avLst/>
          </a:prstGeom>
        </p:spPr>
      </p:pic>
      <p:sp>
        <p:nvSpPr>
          <p:cNvPr id="6" name="Text 2"/>
          <p:cNvSpPr/>
          <p:nvPr/>
        </p:nvSpPr>
        <p:spPr>
          <a:xfrm>
            <a:off x="840953" y="1674168"/>
            <a:ext cx="1380976" cy="172641"/>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Adresa</a:t>
            </a:r>
            <a:endParaRPr lang="en-US" sz="1050" dirty="0"/>
          </a:p>
        </p:txBody>
      </p:sp>
      <p:sp>
        <p:nvSpPr>
          <p:cNvPr id="7" name="Text 3"/>
          <p:cNvSpPr/>
          <p:nvPr/>
        </p:nvSpPr>
        <p:spPr>
          <a:xfrm>
            <a:off x="840953" y="1905819"/>
            <a:ext cx="4432176" cy="334268"/>
          </a:xfrm>
          <a:prstGeom prst="rect">
            <a:avLst/>
          </a:prstGeom>
          <a:noFill/>
          <a:ln/>
        </p:spPr>
        <p:txBody>
          <a:bodyPr wrap="square" lIns="0" tIns="0" rIns="0" bIns="0" rtlCol="0" anchor="t">
            <a:normAutofit/>
          </a:bodyPr>
          <a:lstStyle/>
          <a:p>
            <a:pPr marL="0" indent="0" algn="l">
              <a:lnSpc>
                <a:spcPct val="126000"/>
              </a:lnSpc>
              <a:buNone/>
            </a:pPr>
            <a:r>
              <a:rPr lang="en-US" sz="850" dirty="0">
                <a:solidFill>
                  <a:srgbClr val="272525"/>
                </a:solidFill>
                <a:latin typeface="Inter" pitchFamily="34" charset="0"/>
                <a:ea typeface="Inter" pitchFamily="34" charset="-122"/>
                <a:cs typeface="Inter" pitchFamily="34" charset="-120"/>
              </a:rPr>
              <a:t>Magjistral Prishtinë-Ferizaj km.4</a:t>
            </a:r>
            <a:endParaRPr lang="en-US" sz="850" dirty="0"/>
          </a:p>
          <a:p>
            <a:pPr marL="0" indent="0" algn="l">
              <a:lnSpc>
                <a:spcPct val="126000"/>
              </a:lnSpc>
              <a:buNone/>
            </a:pPr>
            <a:r>
              <a:rPr lang="en-US" sz="850" dirty="0">
                <a:solidFill>
                  <a:srgbClr val="272525"/>
                </a:solidFill>
                <a:latin typeface="Inter" pitchFamily="34" charset="0"/>
                <a:ea typeface="Inter" pitchFamily="34" charset="-122"/>
                <a:cs typeface="Inter" pitchFamily="34" charset="-120"/>
              </a:rPr>
              <a:t>Veternik, Kosovë</a:t>
            </a:r>
            <a:endParaRPr lang="en-US" sz="85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1871" y="2436837"/>
            <a:ext cx="276151" cy="276151"/>
          </a:xfrm>
          <a:prstGeom prst="rect">
            <a:avLst/>
          </a:prstGeom>
        </p:spPr>
      </p:pic>
      <p:sp>
        <p:nvSpPr>
          <p:cNvPr id="9" name="Text 4"/>
          <p:cNvSpPr/>
          <p:nvPr/>
        </p:nvSpPr>
        <p:spPr>
          <a:xfrm>
            <a:off x="840953" y="2436837"/>
            <a:ext cx="1380976" cy="172641"/>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Telefon</a:t>
            </a:r>
            <a:endParaRPr lang="en-US" sz="1050" dirty="0"/>
          </a:p>
        </p:txBody>
      </p:sp>
      <p:sp>
        <p:nvSpPr>
          <p:cNvPr id="10" name="Text 5"/>
          <p:cNvSpPr/>
          <p:nvPr/>
        </p:nvSpPr>
        <p:spPr>
          <a:xfrm>
            <a:off x="840953" y="2668488"/>
            <a:ext cx="4432176" cy="167134"/>
          </a:xfrm>
          <a:prstGeom prst="rect">
            <a:avLst/>
          </a:prstGeom>
          <a:noFill/>
          <a:ln/>
        </p:spPr>
        <p:txBody>
          <a:bodyPr wrap="none" lIns="0" tIns="0" rIns="0" bIns="0" rtlCol="0" anchor="t"/>
          <a:lstStyle/>
          <a:p>
            <a:pPr marL="0" indent="0" algn="l">
              <a:lnSpc>
                <a:spcPct val="126000"/>
              </a:lnSpc>
              <a:buNone/>
            </a:pPr>
            <a:r>
              <a:rPr lang="en-US" sz="850" dirty="0">
                <a:solidFill>
                  <a:srgbClr val="272525"/>
                </a:solidFill>
                <a:latin typeface="Inter" pitchFamily="34" charset="0"/>
                <a:ea typeface="Inter" pitchFamily="34" charset="-122"/>
                <a:cs typeface="Inter" pitchFamily="34" charset="-120"/>
              </a:rPr>
              <a:t>+383 48 717 200</a:t>
            </a:r>
            <a:endParaRPr lang="en-US" sz="85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1871" y="3032373"/>
            <a:ext cx="276151" cy="276151"/>
          </a:xfrm>
          <a:prstGeom prst="rect">
            <a:avLst/>
          </a:prstGeom>
        </p:spPr>
      </p:pic>
      <p:sp>
        <p:nvSpPr>
          <p:cNvPr id="12" name="Text 6"/>
          <p:cNvSpPr/>
          <p:nvPr/>
        </p:nvSpPr>
        <p:spPr>
          <a:xfrm>
            <a:off x="840953" y="3032373"/>
            <a:ext cx="1380976" cy="172641"/>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Email</a:t>
            </a:r>
            <a:endParaRPr lang="en-US" sz="1050" dirty="0"/>
          </a:p>
        </p:txBody>
      </p:sp>
      <p:sp>
        <p:nvSpPr>
          <p:cNvPr id="13" name="Text 7"/>
          <p:cNvSpPr/>
          <p:nvPr/>
        </p:nvSpPr>
        <p:spPr>
          <a:xfrm>
            <a:off x="840953" y="3264024"/>
            <a:ext cx="4432176" cy="167134"/>
          </a:xfrm>
          <a:prstGeom prst="rect">
            <a:avLst/>
          </a:prstGeom>
          <a:noFill/>
          <a:ln/>
        </p:spPr>
        <p:txBody>
          <a:bodyPr wrap="none" lIns="0" tIns="0" rIns="0" bIns="0" rtlCol="0" anchor="t"/>
          <a:lstStyle/>
          <a:p>
            <a:pPr marL="0" indent="0" algn="l">
              <a:lnSpc>
                <a:spcPct val="126000"/>
              </a:lnSpc>
              <a:buNone/>
            </a:pPr>
            <a:r>
              <a:rPr lang="en-US" sz="850" dirty="0">
                <a:solidFill>
                  <a:srgbClr val="272525"/>
                </a:solidFill>
                <a:latin typeface="Inter" pitchFamily="34" charset="0"/>
                <a:ea typeface="Inter" pitchFamily="34" charset="-122"/>
                <a:cs typeface="Inter" pitchFamily="34" charset="-120"/>
              </a:rPr>
              <a:t>info@unisolar-ks.com</a:t>
            </a:r>
            <a:endParaRPr lang="en-US" sz="85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41871" y="3627909"/>
            <a:ext cx="276151" cy="276151"/>
          </a:xfrm>
          <a:prstGeom prst="rect">
            <a:avLst/>
          </a:prstGeom>
        </p:spPr>
      </p:pic>
      <p:sp>
        <p:nvSpPr>
          <p:cNvPr id="15" name="Text 8"/>
          <p:cNvSpPr/>
          <p:nvPr/>
        </p:nvSpPr>
        <p:spPr>
          <a:xfrm>
            <a:off x="840953" y="3627909"/>
            <a:ext cx="1380976" cy="172641"/>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Website</a:t>
            </a:r>
            <a:endParaRPr lang="en-US" sz="1050" dirty="0"/>
          </a:p>
        </p:txBody>
      </p:sp>
      <p:sp>
        <p:nvSpPr>
          <p:cNvPr id="16" name="Text 9"/>
          <p:cNvSpPr/>
          <p:nvPr/>
        </p:nvSpPr>
        <p:spPr>
          <a:xfrm>
            <a:off x="840953" y="3859560"/>
            <a:ext cx="4432176" cy="167134"/>
          </a:xfrm>
          <a:prstGeom prst="rect">
            <a:avLst/>
          </a:prstGeom>
          <a:noFill/>
          <a:ln/>
        </p:spPr>
        <p:txBody>
          <a:bodyPr wrap="none" lIns="0" tIns="0" rIns="0" bIns="0" rtlCol="0" anchor="t"/>
          <a:lstStyle/>
          <a:p>
            <a:pPr marL="0" indent="0" algn="l">
              <a:lnSpc>
                <a:spcPct val="126000"/>
              </a:lnSpc>
              <a:buNone/>
            </a:pPr>
            <a:r>
              <a:rPr lang="en-US" sz="850" dirty="0">
                <a:solidFill>
                  <a:srgbClr val="272525"/>
                </a:solidFill>
                <a:latin typeface="Inter" pitchFamily="34" charset="0"/>
                <a:ea typeface="Inter" pitchFamily="34" charset="-122"/>
                <a:cs typeface="Inter" pitchFamily="34" charset="-120"/>
              </a:rPr>
              <a:t>www.unisolar-ks.com/al</a:t>
            </a:r>
            <a:endParaRPr lang="en-US" sz="850" dirty="0"/>
          </a:p>
        </p:txBody>
      </p:sp>
      <p:sp>
        <p:nvSpPr>
          <p:cNvPr id="17" name="Shape 10"/>
          <p:cNvSpPr/>
          <p:nvPr/>
        </p:nvSpPr>
        <p:spPr>
          <a:xfrm>
            <a:off x="441871" y="4137347"/>
            <a:ext cx="4831259" cy="604019"/>
          </a:xfrm>
          <a:prstGeom prst="roundRect">
            <a:avLst>
              <a:gd name="adj" fmla="val 7682"/>
            </a:avLst>
          </a:prstGeom>
          <a:solidFill>
            <a:srgbClr val="B6FCB8"/>
          </a:solidFill>
          <a:ln/>
        </p:spPr>
        <p:txBody>
          <a:bodyPr/>
          <a:lstStyle/>
          <a:p>
            <a:endParaRPr lang="en-US"/>
          </a:p>
        </p:txBody>
      </p:sp>
      <p:pic>
        <p:nvPicPr>
          <p:cNvPr id="18" name="Image 5" descr="preencoded.png"/>
          <p:cNvPicPr>
            <a:picLocks noChangeAspect="1"/>
          </p:cNvPicPr>
          <p:nvPr/>
        </p:nvPicPr>
        <p:blipFill>
          <a:blip r:embed="rId8"/>
          <a:stretch>
            <a:fillRect/>
          </a:stretch>
        </p:blipFill>
        <p:spPr>
          <a:xfrm>
            <a:off x="552301" y="4297784"/>
            <a:ext cx="138038" cy="110430"/>
          </a:xfrm>
          <a:prstGeom prst="rect">
            <a:avLst/>
          </a:prstGeom>
        </p:spPr>
      </p:pic>
      <p:sp>
        <p:nvSpPr>
          <p:cNvPr id="19" name="Text 11"/>
          <p:cNvSpPr/>
          <p:nvPr/>
        </p:nvSpPr>
        <p:spPr>
          <a:xfrm>
            <a:off x="800770" y="4263330"/>
            <a:ext cx="4361929" cy="334268"/>
          </a:xfrm>
          <a:prstGeom prst="rect">
            <a:avLst/>
          </a:prstGeom>
          <a:noFill/>
          <a:ln/>
        </p:spPr>
        <p:txBody>
          <a:bodyPr wrap="square" lIns="0" tIns="0" rIns="0" bIns="0" rtlCol="0" anchor="t">
            <a:normAutofit/>
          </a:bodyPr>
          <a:lstStyle/>
          <a:p>
            <a:pPr marL="0" indent="0" algn="l">
              <a:lnSpc>
                <a:spcPct val="126000"/>
              </a:lnSpc>
              <a:buNone/>
            </a:pPr>
            <a:r>
              <a:rPr lang="en-US" sz="850" dirty="0">
                <a:solidFill>
                  <a:srgbClr val="000000"/>
                </a:solidFill>
                <a:latin typeface="Inter" pitchFamily="34" charset="0"/>
                <a:ea typeface="Inter" pitchFamily="34" charset="-122"/>
                <a:cs typeface="Inter" pitchFamily="34" charset="-120"/>
              </a:rPr>
              <a:t>Konsultimi i parë është </a:t>
            </a:r>
            <a:r>
              <a:rPr lang="en-US" sz="850" b="1" dirty="0">
                <a:solidFill>
                  <a:srgbClr val="000000"/>
                </a:solidFill>
                <a:latin typeface="Inter" pitchFamily="34" charset="0"/>
                <a:ea typeface="Inter" pitchFamily="34" charset="-122"/>
                <a:cs typeface="Inter" pitchFamily="34" charset="-120"/>
              </a:rPr>
              <a:t>falas</a:t>
            </a:r>
            <a:r>
              <a:rPr lang="en-US" sz="850" dirty="0">
                <a:solidFill>
                  <a:srgbClr val="000000"/>
                </a:solidFill>
                <a:latin typeface="Inter" pitchFamily="34" charset="0"/>
                <a:ea typeface="Inter" pitchFamily="34" charset="-122"/>
                <a:cs typeface="Inter" pitchFamily="34" charset="-120"/>
              </a:rPr>
              <a:t> — na kontaktoni sot dhe merrni ofertën tuaj të personalizuar për sistem diellor!</a:t>
            </a:r>
            <a:endParaRPr lang="en-US" sz="850" dirty="0"/>
          </a:p>
        </p:txBody>
      </p:sp>
      <p:pic>
        <p:nvPicPr>
          <p:cNvPr id="20" name="Image 161">
            <a:extLst>
              <a:ext uri="{FF2B5EF4-FFF2-40B4-BE49-F238E27FC236}">
                <a16:creationId xmlns:a16="http://schemas.microsoft.com/office/drawing/2014/main" id="{76665409-5AC0-911E-EFC6-4CE5BD269ED7}"/>
              </a:ext>
            </a:extLst>
          </p:cNvPr>
          <p:cNvPicPr>
            <a:picLocks/>
          </p:cNvPicPr>
          <p:nvPr/>
        </p:nvPicPr>
        <p:blipFill>
          <a:blip r:embed="rId9" cstate="print"/>
          <a:stretch>
            <a:fillRect/>
          </a:stretch>
        </p:blipFill>
        <p:spPr>
          <a:xfrm>
            <a:off x="8339818" y="4884230"/>
            <a:ext cx="740564" cy="15236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438</Words>
  <Application>Microsoft Office PowerPoint</Application>
  <PresentationFormat>On-screen Show (16:9)</PresentationFormat>
  <Paragraphs>37</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Inter</vt:lpstr>
      <vt:lpstr>Arial</vt:lpstr>
      <vt:lpstr>Inter Bold</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2026-06-01T12:08:05Z</dcterms:created>
  <dcterms:modified xsi:type="dcterms:W3CDTF">2026-06-02T16:32:45Z</dcterms:modified>
</cp:coreProperties>
</file>